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424" r:id="rId2"/>
  </p:sldIdLst>
  <p:sldSz cx="6858000" cy="9906000" type="A4"/>
  <p:notesSz cx="7315200" cy="9601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49542F-3327-4505-B7F0-25E202FA182A}">
          <p14:sldIdLst/>
        </p14:section>
        <p14:section name="Untitled Section" id="{0D1DAD4C-DF23-4BEF-A076-C444FC2EE72E}">
          <p14:sldIdLst>
            <p14:sldId id="4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8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9159"/>
    <a:srgbClr val="67AF87"/>
    <a:srgbClr val="459D6C"/>
    <a:srgbClr val="FFFFFF"/>
    <a:srgbClr val="F53723"/>
    <a:srgbClr val="004ADE"/>
    <a:srgbClr val="FC5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4" autoAdjust="0"/>
    <p:restoredTop sz="85996" autoAdjust="0"/>
  </p:normalViewPr>
  <p:slideViewPr>
    <p:cSldViewPr>
      <p:cViewPr>
        <p:scale>
          <a:sx n="100" d="100"/>
          <a:sy n="100" d="100"/>
        </p:scale>
        <p:origin x="912" y="-1878"/>
      </p:cViewPr>
      <p:guideLst>
        <p:guide orient="horz" pos="2984"/>
        <p:guide pos="2160"/>
      </p:guideLst>
    </p:cSldViewPr>
  </p:slideViewPr>
  <p:outlineViewPr>
    <p:cViewPr>
      <p:scale>
        <a:sx n="33" d="100"/>
        <a:sy n="33" d="100"/>
      </p:scale>
      <p:origin x="0" y="23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2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BAD1BA6-BAD7-4177-92C2-4CDD9FB9290D}" type="datetime1">
              <a:rPr lang="zh-CN" altLang="en-US" smtClean="0"/>
              <a:t>2020/9/28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4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4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890DD4F3-F42D-4085-89E2-D421AF3F8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080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/>
          <a:lstStyle>
            <a:lvl1pPr algn="l">
              <a:defRPr sz="11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3428" y="0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/>
          <a:lstStyle>
            <a:lvl1pPr algn="r">
              <a:defRPr sz="1100"/>
            </a:lvl1pPr>
          </a:lstStyle>
          <a:p>
            <a:fld id="{808DD726-D2D2-4874-B63C-E4F08185CC3E}" type="datetime1">
              <a:rPr lang="zh-CN" altLang="en-US" smtClean="0"/>
              <a:t>2020/9/28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719138"/>
            <a:ext cx="249237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989" tIns="44495" rIns="88989" bIns="4449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196" y="4560087"/>
            <a:ext cx="5852814" cy="4320317"/>
          </a:xfrm>
          <a:prstGeom prst="rect">
            <a:avLst/>
          </a:prstGeom>
        </p:spPr>
        <p:txBody>
          <a:bodyPr vert="horz" lIns="88989" tIns="44495" rIns="88989" bIns="4449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9120171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 anchor="b"/>
          <a:lstStyle>
            <a:lvl1pPr algn="l">
              <a:defRPr sz="11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3428" y="9120171"/>
            <a:ext cx="3170138" cy="479539"/>
          </a:xfrm>
          <a:prstGeom prst="rect">
            <a:avLst/>
          </a:prstGeom>
        </p:spPr>
        <p:txBody>
          <a:bodyPr vert="horz" lIns="88989" tIns="44495" rIns="88989" bIns="44495" rtlCol="0" anchor="b"/>
          <a:lstStyle>
            <a:lvl1pPr algn="r">
              <a:defRPr sz="1100"/>
            </a:lvl1pPr>
          </a:lstStyle>
          <a:p>
            <a:fld id="{3F31ED99-4B77-4848-89C9-AFF7356CAA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80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F0F22-A26F-4F72-B3CA-0710A36B6DB9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59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6079-78B0-42D2-9DF6-894345492FE6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03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FC2-6023-480F-9766-45E737988AB7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00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8577-5842-4F49-A693-CDBD298C34AD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19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AD4D-C7FB-45E9-B1D6-755F37CB969C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77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D363-DA6A-442F-9086-278A53E8EBB5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36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CB01-DEBE-4830-8D5F-04F44D3A203C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39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B0F9-8C4E-43D2-8179-56C5AB4E33A9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18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49792-7F39-4A70-9119-F510AD05B75E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721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E521-607A-4036-A661-1C36B7458CB7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73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966A-4C52-4C5D-8403-C1DD337108AE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9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3578-11C3-49AF-900E-EE6B302821A7}" type="datetime1">
              <a:rPr lang="en-US" altLang="zh-CN" smtClean="0"/>
              <a:t>9/28/2020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www.ozonlighting.com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57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9438010"/>
            <a:ext cx="3240150" cy="270789"/>
          </a:xfrm>
        </p:spPr>
        <p:txBody>
          <a:bodyPr/>
          <a:lstStyle/>
          <a:p>
            <a:pPr algn="r"/>
            <a:r>
              <a:rPr lang="en-US" altLang="zh-CN" sz="900" dirty="0" smtClean="0">
                <a:solidFill>
                  <a:srgbClr val="2B9159"/>
                </a:solidFill>
              </a:rPr>
              <a:t>www.ozonlighting.com</a:t>
            </a:r>
            <a:endParaRPr lang="zh-CN" altLang="en-US" sz="900" dirty="0">
              <a:solidFill>
                <a:srgbClr val="2B9159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47851"/>
              </p:ext>
            </p:extLst>
          </p:nvPr>
        </p:nvGraphicFramePr>
        <p:xfrm>
          <a:off x="233448" y="6807673"/>
          <a:ext cx="6432723" cy="217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8045">
                  <a:extLst>
                    <a:ext uri="{9D8B030D-6E8A-4147-A177-3AD203B41FA5}">
                      <a16:colId xmlns:a16="http://schemas.microsoft.com/office/drawing/2014/main" val="233682418"/>
                    </a:ext>
                  </a:extLst>
                </a:gridCol>
                <a:gridCol w="935402">
                  <a:extLst>
                    <a:ext uri="{9D8B030D-6E8A-4147-A177-3AD203B41FA5}">
                      <a16:colId xmlns:a16="http://schemas.microsoft.com/office/drawing/2014/main" val="459186618"/>
                    </a:ext>
                  </a:extLst>
                </a:gridCol>
                <a:gridCol w="921403">
                  <a:extLst>
                    <a:ext uri="{9D8B030D-6E8A-4147-A177-3AD203B41FA5}">
                      <a16:colId xmlns:a16="http://schemas.microsoft.com/office/drawing/2014/main" val="4038657656"/>
                    </a:ext>
                  </a:extLst>
                </a:gridCol>
                <a:gridCol w="764611">
                  <a:extLst>
                    <a:ext uri="{9D8B030D-6E8A-4147-A177-3AD203B41FA5}">
                      <a16:colId xmlns:a16="http://schemas.microsoft.com/office/drawing/2014/main" val="2371483780"/>
                    </a:ext>
                  </a:extLst>
                </a:gridCol>
                <a:gridCol w="821566">
                  <a:extLst>
                    <a:ext uri="{9D8B030D-6E8A-4147-A177-3AD203B41FA5}">
                      <a16:colId xmlns:a16="http://schemas.microsoft.com/office/drawing/2014/main" val="2609361614"/>
                    </a:ext>
                  </a:extLst>
                </a:gridCol>
                <a:gridCol w="885848">
                  <a:extLst>
                    <a:ext uri="{9D8B030D-6E8A-4147-A177-3AD203B41FA5}">
                      <a16:colId xmlns:a16="http://schemas.microsoft.com/office/drawing/2014/main" val="3797784648"/>
                    </a:ext>
                  </a:extLst>
                </a:gridCol>
                <a:gridCol w="885848">
                  <a:extLst>
                    <a:ext uri="{9D8B030D-6E8A-4147-A177-3AD203B41FA5}">
                      <a16:colId xmlns:a16="http://schemas.microsoft.com/office/drawing/2014/main" val="3400800484"/>
                    </a:ext>
                  </a:extLst>
                </a:gridCol>
              </a:tblGrid>
              <a:tr h="399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Item </a:t>
                      </a:r>
                      <a:r>
                        <a:rPr lang="en-US" sz="1000" b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Ref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Power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Nominal Luminous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flux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Source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SMD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Light Efficiency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P.F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CRI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62508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OZ-EXP-FL1-40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40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4800 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3030 36 Pcs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120 </a:t>
                      </a:r>
                      <a:r>
                        <a:rPr lang="en-US" sz="10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m/w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&gt;70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454523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OZ-EXP-FL1-60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60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7200 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3030 108 Pcs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120 Lm/w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690971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OZ-EXP-FL1-80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None/>
                      </a:pP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9600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Lm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3030 108 Pcs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120 Lm/w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676258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OZ-EXP-FL1-100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100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None/>
                      </a:pP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12000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Lm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3030 108 Pcs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120 Lm/w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296417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OZ-EXP-FL1-120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120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14400 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3030 192 Pcs</a:t>
                      </a:r>
                      <a:endParaRPr lang="en-US" sz="1000" b="0" i="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120 Lm/w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456561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OZ-EXP-FL1-150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18000 Lm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3030 192 Pcs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120 Lm/w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861529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OZ-EXP-FL1-185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185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None/>
                      </a:pP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21600Lm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3030 192 Pcs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120 Lm/w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&gt;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0.9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&gt;70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29241"/>
                  </a:ext>
                </a:extLst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105635" y="6455809"/>
            <a:ext cx="1539367" cy="360040"/>
            <a:chOff x="5105635" y="6105128"/>
            <a:chExt cx="1539367" cy="360040"/>
          </a:xfrm>
        </p:grpSpPr>
        <p:grpSp>
          <p:nvGrpSpPr>
            <p:cNvPr id="56" name="Group 55"/>
            <p:cNvGrpSpPr/>
            <p:nvPr/>
          </p:nvGrpSpPr>
          <p:grpSpPr>
            <a:xfrm>
              <a:off x="6005234" y="6155181"/>
              <a:ext cx="378630" cy="309987"/>
              <a:chOff x="4989131" y="1496616"/>
              <a:chExt cx="378630" cy="309987"/>
            </a:xfrm>
          </p:grpSpPr>
          <p:pic>
            <p:nvPicPr>
              <p:cNvPr id="57" name="Picture 56" descr="Image result for clock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089501" y="1496616"/>
                <a:ext cx="182880" cy="18288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8" name="TextBox 57"/>
              <p:cNvSpPr txBox="1"/>
              <p:nvPr/>
            </p:nvSpPr>
            <p:spPr>
              <a:xfrm>
                <a:off x="4989131" y="1637326"/>
                <a:ext cx="378630" cy="169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50000h</a:t>
                </a:r>
                <a:endParaRPr lang="en-US" sz="5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105635" y="6105128"/>
              <a:ext cx="1539367" cy="338555"/>
              <a:chOff x="5105635" y="6319977"/>
              <a:chExt cx="1539367" cy="338555"/>
            </a:xfrm>
          </p:grpSpPr>
          <p:grpSp>
            <p:nvGrpSpPr>
              <p:cNvPr id="52" name="Group 51"/>
              <p:cNvGrpSpPr>
                <a:grpSpLocks noChangeAspect="1"/>
              </p:cNvGrpSpPr>
              <p:nvPr/>
            </p:nvGrpSpPr>
            <p:grpSpPr>
              <a:xfrm>
                <a:off x="5152139" y="6348793"/>
                <a:ext cx="1492863" cy="269764"/>
                <a:chOff x="3970667" y="1444690"/>
                <a:chExt cx="1748417" cy="315944"/>
              </a:xfrm>
            </p:grpSpPr>
            <p:sp>
              <p:nvSpPr>
                <p:cNvPr id="59" name="Rectangle 58"/>
                <p:cNvSpPr/>
                <p:nvPr/>
              </p:nvSpPr>
              <p:spPr>
                <a:xfrm>
                  <a:off x="3970667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4321804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4672941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024078" y="1444690"/>
                  <a:ext cx="322429" cy="315944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5375215" y="1449160"/>
                  <a:ext cx="343869" cy="310710"/>
                </a:xfrm>
                <a:prstGeom prst="rect">
                  <a:avLst/>
                </a:prstGeom>
                <a:noFill/>
                <a:ln w="3175">
                  <a:solidFill>
                    <a:srgbClr val="67AF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5105635" y="6368261"/>
                <a:ext cx="39842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IP68</a:t>
                </a:r>
                <a:endPara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07984" y="6319978"/>
                <a:ext cx="3608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PF </a:t>
                </a:r>
              </a:p>
              <a:p>
                <a:r>
                  <a:rPr lang="en-US" sz="800" u="sng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&gt;</a:t>
                </a:r>
                <a:r>
                  <a:rPr lang="en-US" sz="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0.9</a:t>
                </a:r>
                <a:endParaRPr lang="en-US" sz="1100" u="sng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720174" y="6319977"/>
                <a:ext cx="3353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CRI </a:t>
                </a:r>
              </a:p>
              <a:p>
                <a:r>
                  <a:rPr lang="en-US" sz="800" u="sng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&gt;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7</a:t>
                </a:r>
                <a:r>
                  <a:rPr lang="en-US" sz="8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0</a:t>
                </a:r>
                <a:endParaRPr lang="en-US" sz="1100" u="sng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84806" y="6414480"/>
                <a:ext cx="197655" cy="145391"/>
              </a:xfrm>
              <a:prstGeom prst="rect">
                <a:avLst/>
              </a:prstGeom>
            </p:spPr>
          </p:pic>
        </p:grp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334266"/>
              </p:ext>
            </p:extLst>
          </p:nvPr>
        </p:nvGraphicFramePr>
        <p:xfrm>
          <a:off x="233449" y="3080792"/>
          <a:ext cx="6432723" cy="2793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1333">
                  <a:extLst>
                    <a:ext uri="{9D8B030D-6E8A-4147-A177-3AD203B41FA5}">
                      <a16:colId xmlns:a16="http://schemas.microsoft.com/office/drawing/2014/main" val="11105191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608382649"/>
                    </a:ext>
                  </a:extLst>
                </a:gridCol>
                <a:gridCol w="504058">
                  <a:extLst>
                    <a:ext uri="{9D8B030D-6E8A-4147-A177-3AD203B41FA5}">
                      <a16:colId xmlns:a16="http://schemas.microsoft.com/office/drawing/2014/main" val="165104707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572077806"/>
                    </a:ext>
                  </a:extLst>
                </a:gridCol>
                <a:gridCol w="1652996">
                  <a:extLst>
                    <a:ext uri="{9D8B030D-6E8A-4147-A177-3AD203B41FA5}">
                      <a16:colId xmlns:a16="http://schemas.microsoft.com/office/drawing/2014/main" val="2288247493"/>
                    </a:ext>
                  </a:extLst>
                </a:gridCol>
              </a:tblGrid>
              <a:tr h="1948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 smtClean="0">
                          <a:solidFill>
                            <a:srgbClr val="037232"/>
                          </a:solidFill>
                          <a:effectLst/>
                          <a:latin typeface="+mn-lt"/>
                        </a:rPr>
                        <a:t>Electrical data</a:t>
                      </a: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Photometric Data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150987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Model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OZ-EXP-FL1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Color </a:t>
                      </a: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Temperature - CCT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3000K,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4000K, 6000K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068143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Operating Frequency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Ac100-277 V, 50/60Hz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Color Rendering Index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147946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Power</a:t>
                      </a:r>
                      <a:r>
                        <a:rPr lang="en-US" sz="100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Factor </a:t>
                      </a:r>
                      <a:r>
                        <a:rPr lang="el-GR" sz="100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λ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0.95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Sdcm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&lt;5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0107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Efficiency In %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&gt;</a:t>
                      </a:r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98%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Beam Angle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120°x120°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03959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Start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time(0.2s/0.5s/...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0.1S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702636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Warm-up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time to 60% 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0.5S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Life Span</a:t>
                      </a:r>
                      <a:endParaRPr lang="en-US" sz="1000" b="0" i="0" u="none" strike="noStrike" dirty="0" smtClean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30956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Driver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Meanwell – HLG series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Rated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Nominal Life time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50,000 hrs.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52093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Ingress Protection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IP68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Switching cycle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100,000 times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6118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Source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Bridgelux SMD 3030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Led Device life time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L80/B10 @ 50,000H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359509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Material &amp;</a:t>
                      </a:r>
                      <a:r>
                        <a:rPr lang="en-US" sz="1000" b="0" i="0" u="none" strike="noStrike" baseline="0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 Protection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Luminous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120Lm/w</a:t>
                      </a:r>
                      <a:endParaRPr lang="en-US" sz="100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612582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Protection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IP68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91121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Impact protection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IK9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Temperature 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u="none" strike="noStrik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91730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Installation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Multiple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Operating temperature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-40~+50c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744678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Material</a:t>
                      </a:r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Aluminum Die-Cast 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ADC12 </a:t>
                      </a:r>
                      <a:endParaRPr lang="en-US" sz="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2B9159"/>
                          </a:solidFill>
                          <a:effectLst/>
                          <a:latin typeface="+mn-lt"/>
                        </a:rPr>
                        <a:t>Options</a:t>
                      </a:r>
                      <a:endParaRPr lang="en-US" sz="1000" b="0" i="0" u="none" strike="noStrike" dirty="0">
                        <a:solidFill>
                          <a:srgbClr val="2B915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Photocell, Motion Sensor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188757"/>
                  </a:ext>
                </a:extLst>
              </a:tr>
            </a:tbl>
          </a:graphicData>
        </a:graphic>
      </p:graphicFrame>
      <p:sp>
        <p:nvSpPr>
          <p:cNvPr id="37" name="Footer Placeholder 3"/>
          <p:cNvSpPr txBox="1">
            <a:spLocks/>
          </p:cNvSpPr>
          <p:nvPr/>
        </p:nvSpPr>
        <p:spPr>
          <a:xfrm>
            <a:off x="149825" y="9438009"/>
            <a:ext cx="1152128" cy="27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900" dirty="0" smtClean="0">
                <a:solidFill>
                  <a:schemeClr val="bg1">
                    <a:lumMod val="65000"/>
                  </a:schemeClr>
                </a:solidFill>
              </a:rPr>
              <a:t>FSI-PSEC</a:t>
            </a:r>
            <a:endParaRPr lang="zh-CN" alt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60645" y="272480"/>
            <a:ext cx="6597355" cy="405068"/>
            <a:chOff x="260645" y="335196"/>
            <a:chExt cx="6597355" cy="405068"/>
          </a:xfrm>
        </p:grpSpPr>
        <p:pic>
          <p:nvPicPr>
            <p:cNvPr id="31" name="图片 2" descr="OZON 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55" t="28310" r="8989" b="37899"/>
            <a:stretch/>
          </p:blipFill>
          <p:spPr bwMode="auto">
            <a:xfrm>
              <a:off x="260645" y="351767"/>
              <a:ext cx="1417897" cy="38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3451733" y="335196"/>
              <a:ext cx="3406267" cy="369332"/>
            </a:xfrm>
            <a:prstGeom prst="rect">
              <a:avLst/>
            </a:prstGeom>
            <a:solidFill>
              <a:srgbClr val="75B79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Explosion Proof Flood Light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89200" y="2329303"/>
            <a:ext cx="2797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OZ-Exp-FL1</a:t>
            </a:r>
            <a:endParaRPr lang="en-US" sz="800" i="1" dirty="0">
              <a:latin typeface="ArialMT,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466" y="968113"/>
            <a:ext cx="1712138" cy="199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9643</TotalTime>
  <Words>238</Words>
  <Application>Microsoft Office PowerPoint</Application>
  <PresentationFormat>A4 Paper (210x297 mm)</PresentationFormat>
  <Paragraphs>118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ArialMT,Bold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Introduction for EL052</dc:title>
  <dc:creator>Dell</dc:creator>
  <cp:lastModifiedBy>Microsoft</cp:lastModifiedBy>
  <cp:revision>955</cp:revision>
  <cp:lastPrinted>2018-02-12T10:31:38Z</cp:lastPrinted>
  <dcterms:created xsi:type="dcterms:W3CDTF">2014-03-12T04:55:59Z</dcterms:created>
  <dcterms:modified xsi:type="dcterms:W3CDTF">2020-09-28T13:54:42Z</dcterms:modified>
</cp:coreProperties>
</file>