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4"/>
  </p:notesMasterIdLst>
  <p:handoutMasterIdLst>
    <p:handoutMasterId r:id="rId5"/>
  </p:handoutMasterIdLst>
  <p:sldIdLst>
    <p:sldId id="424" r:id="rId2"/>
    <p:sldId id="425" r:id="rId3"/>
  </p:sldIdLst>
  <p:sldSz cx="6858000" cy="9906000" type="A4"/>
  <p:notesSz cx="7315200" cy="96012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A49542F-3327-4505-B7F0-25E202FA182A}">
          <p14:sldIdLst/>
        </p14:section>
        <p14:section name="Untitled Section" id="{0D1DAD4C-DF23-4BEF-A076-C444FC2EE72E}">
          <p14:sldIdLst>
            <p14:sldId id="424"/>
            <p14:sldId id="42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984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B792"/>
    <a:srgbClr val="2B9159"/>
    <a:srgbClr val="67AF87"/>
    <a:srgbClr val="459D6C"/>
    <a:srgbClr val="FFFFFF"/>
    <a:srgbClr val="F53723"/>
    <a:srgbClr val="004ADE"/>
    <a:srgbClr val="FC51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544" autoAdjust="0"/>
    <p:restoredTop sz="85996" autoAdjust="0"/>
  </p:normalViewPr>
  <p:slideViewPr>
    <p:cSldViewPr>
      <p:cViewPr>
        <p:scale>
          <a:sx n="125" d="100"/>
          <a:sy n="125" d="100"/>
        </p:scale>
        <p:origin x="372" y="-2166"/>
      </p:cViewPr>
      <p:guideLst>
        <p:guide orient="horz" pos="2984"/>
        <p:guide pos="2160"/>
      </p:guideLst>
    </p:cSldViewPr>
  </p:slideViewPr>
  <p:outlineViewPr>
    <p:cViewPr>
      <p:scale>
        <a:sx n="33" d="100"/>
        <a:sy n="33" d="100"/>
      </p:scale>
      <p:origin x="0" y="238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170583" cy="482027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2963" y="2"/>
            <a:ext cx="3170583" cy="482027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/>
            </a:lvl1pPr>
          </a:lstStyle>
          <a:p>
            <a:fld id="{CBAD1BA6-BAD7-4177-92C2-4CDD9FB9290D}" type="datetime1">
              <a:rPr lang="zh-CN" altLang="en-US" smtClean="0"/>
              <a:t>2020/10/21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19174"/>
            <a:ext cx="3170583" cy="482027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2963" y="9119174"/>
            <a:ext cx="3170583" cy="482027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fld id="{890DD4F3-F42D-4085-89E2-D421AF3F8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90804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170138" cy="479539"/>
          </a:xfrm>
          <a:prstGeom prst="rect">
            <a:avLst/>
          </a:prstGeom>
        </p:spPr>
        <p:txBody>
          <a:bodyPr vert="horz" lIns="88989" tIns="44495" rIns="88989" bIns="44495" rtlCol="0"/>
          <a:lstStyle>
            <a:lvl1pPr algn="l">
              <a:defRPr sz="11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143428" y="0"/>
            <a:ext cx="3170138" cy="479539"/>
          </a:xfrm>
          <a:prstGeom prst="rect">
            <a:avLst/>
          </a:prstGeom>
        </p:spPr>
        <p:txBody>
          <a:bodyPr vert="horz" lIns="88989" tIns="44495" rIns="88989" bIns="44495" rtlCol="0"/>
          <a:lstStyle>
            <a:lvl1pPr algn="r">
              <a:defRPr sz="1100"/>
            </a:lvl1pPr>
          </a:lstStyle>
          <a:p>
            <a:fld id="{808DD726-D2D2-4874-B63C-E4F08185CC3E}" type="datetime1">
              <a:rPr lang="zh-CN" altLang="en-US" smtClean="0"/>
              <a:t>2020/10/21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411413" y="719138"/>
            <a:ext cx="2492375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989" tIns="44495" rIns="88989" bIns="44495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31196" y="4560087"/>
            <a:ext cx="5852814" cy="4320317"/>
          </a:xfrm>
          <a:prstGeom prst="rect">
            <a:avLst/>
          </a:prstGeom>
        </p:spPr>
        <p:txBody>
          <a:bodyPr vert="horz" lIns="88989" tIns="44495" rIns="88989" bIns="44495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2" y="9120171"/>
            <a:ext cx="3170138" cy="479539"/>
          </a:xfrm>
          <a:prstGeom prst="rect">
            <a:avLst/>
          </a:prstGeom>
        </p:spPr>
        <p:txBody>
          <a:bodyPr vert="horz" lIns="88989" tIns="44495" rIns="88989" bIns="44495" rtlCol="0" anchor="b"/>
          <a:lstStyle>
            <a:lvl1pPr algn="l">
              <a:defRPr sz="11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143428" y="9120171"/>
            <a:ext cx="3170138" cy="479539"/>
          </a:xfrm>
          <a:prstGeom prst="rect">
            <a:avLst/>
          </a:prstGeom>
        </p:spPr>
        <p:txBody>
          <a:bodyPr vert="horz" lIns="88989" tIns="44495" rIns="88989" bIns="44495" rtlCol="0" anchor="b"/>
          <a:lstStyle>
            <a:lvl1pPr algn="r">
              <a:defRPr sz="1100"/>
            </a:lvl1pPr>
          </a:lstStyle>
          <a:p>
            <a:fld id="{3F31ED99-4B77-4848-89C9-AFF7356CAAF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7880944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F0F22-A26F-4F72-B3CA-0710A36B6DB9}" type="datetime1">
              <a:rPr lang="en-US" altLang="zh-CN" smtClean="0"/>
              <a:t>10/21/2020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www.ozonlighting.com</a:t>
            </a: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5591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46079-78B0-42D2-9DF6-894345492FE6}" type="datetime1">
              <a:rPr lang="en-US" altLang="zh-CN" smtClean="0"/>
              <a:t>10/21/2020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www.ozonlighting.com</a:t>
            </a: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6030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B3FC2-6023-480F-9766-45E737988AB7}" type="datetime1">
              <a:rPr lang="en-US" altLang="zh-CN" smtClean="0"/>
              <a:t>10/21/2020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www.ozonlighting.com</a:t>
            </a: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92008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88577-5842-4F49-A693-CDBD298C34AD}" type="datetime1">
              <a:rPr lang="en-US" altLang="zh-CN" smtClean="0"/>
              <a:t>10/21/2020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www.ozonlighting.com</a:t>
            </a: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64196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9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FAD4D-C7FB-45E9-B1D6-755F37CB969C}" type="datetime1">
              <a:rPr lang="en-US" altLang="zh-CN" smtClean="0"/>
              <a:t>10/21/2020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www.ozonlighting.com</a:t>
            </a: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5770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7" y="3081868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2" y="3081868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4D363-DA6A-442F-9086-278A53E8EBB5}" type="datetime1">
              <a:rPr lang="en-US" altLang="zh-CN" smtClean="0"/>
              <a:t>10/21/2020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www.ozonlighting.com</a:t>
            </a: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6367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2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2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1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1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8CB01-DEBE-4830-8D5F-04F44D3A203C}" type="datetime1">
              <a:rPr lang="en-US" altLang="zh-CN" smtClean="0"/>
              <a:t>10/21/2020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www.ozonlighting.com</a:t>
            </a:r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2394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7B0F9-8C4E-43D2-8179-56C5AB4E33A9}" type="datetime1">
              <a:rPr lang="en-US" altLang="zh-CN" smtClean="0"/>
              <a:t>10/21/2020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www.ozonlighting.com</a:t>
            </a: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8182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49792-7F39-4A70-9119-F510AD05B75E}" type="datetime1">
              <a:rPr lang="en-US" altLang="zh-CN" smtClean="0"/>
              <a:t>10/21/2020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www.ozonlighting.com</a:t>
            </a:r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97216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2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9" y="394409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2" y="2072925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CE521-607A-4036-A661-1C36B7458CB7}" type="datetime1">
              <a:rPr lang="en-US" altLang="zh-CN" smtClean="0"/>
              <a:t>10/21/2020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www.ozonlighting.com</a:t>
            </a: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20732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2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4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8966A-4C52-4C5D-8403-C1DD337108AE}" type="datetime1">
              <a:rPr lang="en-US" altLang="zh-CN" smtClean="0"/>
              <a:t>10/21/2020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www.ozonlighting.com</a:t>
            </a: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691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3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8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B3578-11C3-49AF-900E-EE6B302821A7}" type="datetime1">
              <a:rPr lang="en-US" altLang="zh-CN" smtClean="0"/>
              <a:t>10/21/2020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8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 smtClean="0"/>
              <a:t>www.ozonlighting.com</a:t>
            </a: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8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3573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9438010"/>
            <a:ext cx="3240150" cy="270789"/>
          </a:xfrm>
        </p:spPr>
        <p:txBody>
          <a:bodyPr/>
          <a:lstStyle/>
          <a:p>
            <a:pPr algn="r"/>
            <a:r>
              <a:rPr lang="en-US" altLang="zh-CN" sz="900" dirty="0" smtClean="0">
                <a:solidFill>
                  <a:srgbClr val="2B9159"/>
                </a:solidFill>
              </a:rPr>
              <a:t>www.ozonlighting.com</a:t>
            </a:r>
            <a:endParaRPr lang="zh-CN" altLang="en-US" sz="900" dirty="0">
              <a:solidFill>
                <a:srgbClr val="2B9159"/>
              </a:solidFill>
            </a:endParaRP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5894595"/>
              </p:ext>
            </p:extLst>
          </p:nvPr>
        </p:nvGraphicFramePr>
        <p:xfrm>
          <a:off x="233448" y="6624977"/>
          <a:ext cx="6432724" cy="166962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79328">
                  <a:extLst>
                    <a:ext uri="{9D8B030D-6E8A-4147-A177-3AD203B41FA5}">
                      <a16:colId xmlns:a16="http://schemas.microsoft.com/office/drawing/2014/main" val="233682418"/>
                    </a:ext>
                  </a:extLst>
                </a:gridCol>
                <a:gridCol w="730235">
                  <a:extLst>
                    <a:ext uri="{9D8B030D-6E8A-4147-A177-3AD203B41FA5}">
                      <a16:colId xmlns:a16="http://schemas.microsoft.com/office/drawing/2014/main" val="459186618"/>
                    </a:ext>
                  </a:extLst>
                </a:gridCol>
                <a:gridCol w="817052">
                  <a:extLst>
                    <a:ext uri="{9D8B030D-6E8A-4147-A177-3AD203B41FA5}">
                      <a16:colId xmlns:a16="http://schemas.microsoft.com/office/drawing/2014/main" val="4038657656"/>
                    </a:ext>
                  </a:extLst>
                </a:gridCol>
                <a:gridCol w="678017">
                  <a:extLst>
                    <a:ext uri="{9D8B030D-6E8A-4147-A177-3AD203B41FA5}">
                      <a16:colId xmlns:a16="http://schemas.microsoft.com/office/drawing/2014/main" val="2371483780"/>
                    </a:ext>
                  </a:extLst>
                </a:gridCol>
                <a:gridCol w="799032">
                  <a:extLst>
                    <a:ext uri="{9D8B030D-6E8A-4147-A177-3AD203B41FA5}">
                      <a16:colId xmlns:a16="http://schemas.microsoft.com/office/drawing/2014/main" val="3430307825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609361614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3797784648"/>
                    </a:ext>
                  </a:extLst>
                </a:gridCol>
                <a:gridCol w="932916">
                  <a:extLst>
                    <a:ext uri="{9D8B030D-6E8A-4147-A177-3AD203B41FA5}">
                      <a16:colId xmlns:a16="http://schemas.microsoft.com/office/drawing/2014/main" val="3400800484"/>
                    </a:ext>
                  </a:extLst>
                </a:gridCol>
              </a:tblGrid>
              <a:tr h="3992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j-lt"/>
                        </a:rPr>
                        <a:t>Item </a:t>
                      </a:r>
                      <a:r>
                        <a:rPr lang="en-US" sz="1000" b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j-lt"/>
                        </a:rPr>
                        <a:t>Ref</a:t>
                      </a:r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8023" marR="8023" marT="8023" marB="0" anchor="ctr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j-lt"/>
                        </a:rPr>
                        <a:t>Power</a:t>
                      </a:r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8023" marR="8023" marT="8023" marB="0" anchor="ctr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j-lt"/>
                        </a:rPr>
                        <a:t>Luminous</a:t>
                      </a:r>
                      <a:r>
                        <a:rPr lang="en-US" sz="1000" b="0" i="0" u="none" strike="noStrike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j-lt"/>
                        </a:rPr>
                        <a:t> flux</a:t>
                      </a:r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8023" marR="8023" marT="8023" marB="0" anchor="ctr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j-lt"/>
                        </a:rPr>
                        <a:t>Source</a:t>
                      </a:r>
                    </a:p>
                  </a:txBody>
                  <a:tcPr marL="8023" marR="8023" marT="8023" marB="0" anchor="ctr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j-lt"/>
                        </a:rPr>
                        <a:t>Corrosion-proof</a:t>
                      </a:r>
                      <a:endParaRPr lang="en-US" sz="1000" b="1" i="0" u="none" strike="noStrike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j-lt"/>
                        </a:rPr>
                        <a:t>P.F</a:t>
                      </a:r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8023" marR="8023" marT="8023" marB="0" anchor="ctr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j-lt"/>
                        </a:rPr>
                        <a:t>CRI</a:t>
                      </a:r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8023" marR="8023" marT="8023" marB="0" anchor="ctr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j-lt"/>
                        </a:rPr>
                        <a:t>Size-mm</a:t>
                      </a:r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8023" marR="8023" marT="8023" marB="0" anchor="ctr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9062508"/>
                  </a:ext>
                </a:extLst>
              </a:tr>
              <a:tr h="2540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j-lt"/>
                        </a:rPr>
                        <a:t>OZ-EXHB-02-620</a:t>
                      </a:r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8023" marR="8023" marT="8023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j-lt"/>
                        </a:rPr>
                        <a:t>20 watt</a:t>
                      </a:r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8023" marR="8023" marT="8023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j-lt"/>
                        </a:rPr>
                        <a:t>2400Lm</a:t>
                      </a:r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8023" marR="8023" marT="8023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Bridgelux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85000"/>
                            <a:lumOff val="15000"/>
                          </a:prstClr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8023" marR="8023" marT="8023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j-lt"/>
                        </a:rPr>
                        <a:t>WF2</a:t>
                      </a:r>
                      <a:endParaRPr lang="en-US" sz="1000" b="0" i="0" u="none" strike="noStrike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sng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j-lt"/>
                        </a:rPr>
                        <a:t>&gt;</a:t>
                      </a:r>
                      <a:r>
                        <a:rPr lang="en-US" sz="100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j-lt"/>
                        </a:rPr>
                        <a:t> 0.95</a:t>
                      </a:r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8023" marR="8023" marT="8023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j-lt"/>
                        </a:rPr>
                        <a:t>&gt;70</a:t>
                      </a:r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8023" marR="8023" marT="8023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j-lt"/>
                        </a:rPr>
                        <a:t>735x115x63</a:t>
                      </a:r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8023" marR="8023" marT="8023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5454523"/>
                  </a:ext>
                </a:extLst>
              </a:tr>
              <a:tr h="254074"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OZ-EXHB-02-640</a:t>
                      </a:r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8023" marR="8023" marT="8023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j-lt"/>
                        </a:rPr>
                        <a:t>40 watt</a:t>
                      </a:r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8023" marR="8023" marT="8023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j-lt"/>
                        </a:rPr>
                        <a:t>4800 Lm</a:t>
                      </a:r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8023" marR="8023" marT="8023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Bridgelux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85000"/>
                            <a:lumOff val="15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8023" marR="8023" marT="8023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j-lt"/>
                        </a:rPr>
                        <a:t>WF2</a:t>
                      </a:r>
                      <a:endParaRPr lang="en-US" sz="1000" b="0" i="0" u="none" strike="noStrike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sng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j-lt"/>
                        </a:rPr>
                        <a:t>&gt;</a:t>
                      </a:r>
                      <a:r>
                        <a:rPr lang="en-US" sz="100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j-lt"/>
                        </a:rPr>
                        <a:t> 0.95</a:t>
                      </a:r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8023" marR="8023" marT="8023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&gt;70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85000"/>
                            <a:lumOff val="15000"/>
                          </a:prstClr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8023" marR="8023" marT="8023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735x115x63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85000"/>
                            <a:lumOff val="15000"/>
                          </a:prstClr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8023" marR="8023" marT="8023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690971"/>
                  </a:ext>
                </a:extLst>
              </a:tr>
              <a:tr h="254074"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OZ-EXHB-02-1240</a:t>
                      </a:r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8023" marR="8023" marT="8023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j-lt"/>
                        </a:rPr>
                        <a:t>40 watt</a:t>
                      </a:r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8023" marR="8023" marT="8023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buNone/>
                      </a:pPr>
                      <a:r>
                        <a:rPr lang="en-US" sz="10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j-lt"/>
                        </a:rPr>
                        <a:t>4800</a:t>
                      </a:r>
                      <a:r>
                        <a:rPr lang="en-US" sz="1000" b="0" i="0" u="none" strike="noStrike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j-lt"/>
                        </a:rPr>
                        <a:t> Lm</a:t>
                      </a:r>
                      <a:r>
                        <a:rPr lang="en-US" sz="10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j-lt"/>
                        </a:rPr>
                        <a:t> </a:t>
                      </a:r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8023" marR="8023" marT="8023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Bridgelux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85000"/>
                            <a:lumOff val="15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8023" marR="8023" marT="8023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j-lt"/>
                        </a:rPr>
                        <a:t>WF2</a:t>
                      </a:r>
                      <a:endParaRPr lang="en-US" sz="1000" b="0" i="0" u="none" strike="noStrike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sng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j-lt"/>
                        </a:rPr>
                        <a:t>&gt;</a:t>
                      </a:r>
                      <a:r>
                        <a:rPr lang="en-US" sz="100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j-lt"/>
                        </a:rPr>
                        <a:t> 0.95</a:t>
                      </a:r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8023" marR="8023" marT="8023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&gt;70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85000"/>
                            <a:lumOff val="15000"/>
                          </a:prstClr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8023" marR="8023" marT="8023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1335x115x63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85000"/>
                            <a:lumOff val="15000"/>
                          </a:prstClr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8023" marR="8023" marT="8023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3676258"/>
                  </a:ext>
                </a:extLst>
              </a:tr>
              <a:tr h="254074"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OZ-EXHB-02-1260</a:t>
                      </a:r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8023" marR="8023" marT="8023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j-lt"/>
                        </a:rPr>
                        <a:t>60 watt</a:t>
                      </a:r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8023" marR="8023" marT="8023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0" fontAlgn="ctr">
                        <a:buNone/>
                      </a:pPr>
                      <a:r>
                        <a:rPr lang="en-US" sz="10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j-lt"/>
                        </a:rPr>
                        <a:t>7200</a:t>
                      </a:r>
                      <a:r>
                        <a:rPr lang="en-US" sz="1000" b="0" i="0" u="none" strike="noStrike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j-lt"/>
                        </a:rPr>
                        <a:t> Lm</a:t>
                      </a:r>
                      <a:r>
                        <a:rPr lang="en-US" sz="10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j-lt"/>
                        </a:rPr>
                        <a:t> </a:t>
                      </a:r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8023" marR="8023" marT="8023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Bridgelux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85000"/>
                            <a:lumOff val="15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8023" marR="8023" marT="8023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j-lt"/>
                        </a:rPr>
                        <a:t>WF2</a:t>
                      </a:r>
                      <a:endParaRPr lang="en-US" sz="1000" b="0" i="0" u="none" strike="noStrike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sng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j-lt"/>
                        </a:rPr>
                        <a:t>&gt;</a:t>
                      </a:r>
                      <a:r>
                        <a:rPr lang="en-US" sz="100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j-lt"/>
                        </a:rPr>
                        <a:t> 0.95</a:t>
                      </a:r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8023" marR="8023" marT="8023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&gt;70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85000"/>
                            <a:lumOff val="15000"/>
                          </a:prstClr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8023" marR="8023" marT="8023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1335x115x63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85000"/>
                            <a:lumOff val="15000"/>
                          </a:prstClr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8023" marR="8023" marT="8023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6296417"/>
                  </a:ext>
                </a:extLst>
              </a:tr>
              <a:tr h="254074"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OZ-EXHB-02-1280</a:t>
                      </a:r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8023" marR="8023" marT="8023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j-lt"/>
                        </a:rPr>
                        <a:t>80 watt</a:t>
                      </a:r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8023" marR="8023" marT="8023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j-lt"/>
                        </a:rPr>
                        <a:t>9600 Lm</a:t>
                      </a:r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8023" marR="8023" marT="8023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Bridgelux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85000"/>
                            <a:lumOff val="15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8023" marR="8023" marT="8023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j-lt"/>
                        </a:rPr>
                        <a:t>WF2</a:t>
                      </a:r>
                      <a:endParaRPr lang="en-US" sz="1000" b="0" i="0" u="none" strike="noStrike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sng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j-lt"/>
                        </a:rPr>
                        <a:t>&gt;</a:t>
                      </a:r>
                      <a:r>
                        <a:rPr lang="en-US" sz="100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j-lt"/>
                        </a:rPr>
                        <a:t> 0.95</a:t>
                      </a:r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8023" marR="8023" marT="8023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>
                              <a:lumMod val="85000"/>
                              <a:lumOff val="15000"/>
                            </a:prstClr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&gt;70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85000"/>
                            <a:lumOff val="15000"/>
                          </a:prstClr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8023" marR="8023" marT="8023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1335x115x63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85000"/>
                            <a:lumOff val="15000"/>
                          </a:prstClr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8023" marR="8023" marT="8023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3456561"/>
                  </a:ext>
                </a:extLst>
              </a:tr>
            </a:tbl>
          </a:graphicData>
        </a:graphic>
      </p:graphicFrame>
      <p:grpSp>
        <p:nvGrpSpPr>
          <p:cNvPr id="11" name="Group 10"/>
          <p:cNvGrpSpPr/>
          <p:nvPr/>
        </p:nvGrpSpPr>
        <p:grpSpPr>
          <a:xfrm>
            <a:off x="5105635" y="6249144"/>
            <a:ext cx="1539367" cy="360040"/>
            <a:chOff x="5105635" y="6105128"/>
            <a:chExt cx="1539367" cy="360040"/>
          </a:xfrm>
        </p:grpSpPr>
        <p:grpSp>
          <p:nvGrpSpPr>
            <p:cNvPr id="56" name="Group 55"/>
            <p:cNvGrpSpPr/>
            <p:nvPr/>
          </p:nvGrpSpPr>
          <p:grpSpPr>
            <a:xfrm>
              <a:off x="6005234" y="6155181"/>
              <a:ext cx="378630" cy="309987"/>
              <a:chOff x="4989131" y="1496616"/>
              <a:chExt cx="378630" cy="309987"/>
            </a:xfrm>
          </p:grpSpPr>
          <p:pic>
            <p:nvPicPr>
              <p:cNvPr id="57" name="Picture 56" descr="Image result for clock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 bwMode="auto">
              <a:xfrm>
                <a:off x="5089501" y="1496616"/>
                <a:ext cx="182880" cy="18288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58" name="TextBox 57"/>
              <p:cNvSpPr txBox="1"/>
              <p:nvPr/>
            </p:nvSpPr>
            <p:spPr>
              <a:xfrm>
                <a:off x="4989131" y="1637326"/>
                <a:ext cx="378630" cy="1692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5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50000h</a:t>
                </a:r>
                <a:endParaRPr lang="en-US" sz="5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5105635" y="6105128"/>
              <a:ext cx="1539367" cy="338554"/>
              <a:chOff x="5105635" y="6319977"/>
              <a:chExt cx="1539367" cy="338554"/>
            </a:xfrm>
          </p:grpSpPr>
          <p:grpSp>
            <p:nvGrpSpPr>
              <p:cNvPr id="52" name="Group 51"/>
              <p:cNvGrpSpPr>
                <a:grpSpLocks noChangeAspect="1"/>
              </p:cNvGrpSpPr>
              <p:nvPr/>
            </p:nvGrpSpPr>
            <p:grpSpPr>
              <a:xfrm>
                <a:off x="5152139" y="6348793"/>
                <a:ext cx="1492863" cy="269764"/>
                <a:chOff x="3970667" y="1444690"/>
                <a:chExt cx="1748417" cy="315944"/>
              </a:xfrm>
            </p:grpSpPr>
            <p:sp>
              <p:nvSpPr>
                <p:cNvPr id="59" name="Rectangle 58"/>
                <p:cNvSpPr/>
                <p:nvPr/>
              </p:nvSpPr>
              <p:spPr>
                <a:xfrm>
                  <a:off x="3970667" y="1444690"/>
                  <a:ext cx="322429" cy="315944"/>
                </a:xfrm>
                <a:prstGeom prst="rect">
                  <a:avLst/>
                </a:prstGeom>
                <a:noFill/>
                <a:ln w="3175">
                  <a:solidFill>
                    <a:srgbClr val="67AF87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" name="Rectangle 59"/>
                <p:cNvSpPr/>
                <p:nvPr/>
              </p:nvSpPr>
              <p:spPr>
                <a:xfrm>
                  <a:off x="4321804" y="1444690"/>
                  <a:ext cx="322429" cy="315944"/>
                </a:xfrm>
                <a:prstGeom prst="rect">
                  <a:avLst/>
                </a:prstGeom>
                <a:noFill/>
                <a:ln w="3175">
                  <a:solidFill>
                    <a:srgbClr val="67AF87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" name="Rectangle 60"/>
                <p:cNvSpPr/>
                <p:nvPr/>
              </p:nvSpPr>
              <p:spPr>
                <a:xfrm>
                  <a:off x="4672941" y="1444690"/>
                  <a:ext cx="322429" cy="315944"/>
                </a:xfrm>
                <a:prstGeom prst="rect">
                  <a:avLst/>
                </a:prstGeom>
                <a:noFill/>
                <a:ln w="3175">
                  <a:solidFill>
                    <a:srgbClr val="67AF87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Rectangle 61"/>
                <p:cNvSpPr/>
                <p:nvPr/>
              </p:nvSpPr>
              <p:spPr>
                <a:xfrm>
                  <a:off x="5024078" y="1444690"/>
                  <a:ext cx="322429" cy="315944"/>
                </a:xfrm>
                <a:prstGeom prst="rect">
                  <a:avLst/>
                </a:prstGeom>
                <a:noFill/>
                <a:ln w="3175">
                  <a:solidFill>
                    <a:srgbClr val="67AF87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" name="Rectangle 62"/>
                <p:cNvSpPr/>
                <p:nvPr/>
              </p:nvSpPr>
              <p:spPr>
                <a:xfrm>
                  <a:off x="5375215" y="1449160"/>
                  <a:ext cx="343869" cy="310710"/>
                </a:xfrm>
                <a:prstGeom prst="rect">
                  <a:avLst/>
                </a:prstGeom>
                <a:noFill/>
                <a:ln w="3175">
                  <a:solidFill>
                    <a:srgbClr val="67AF87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3" name="TextBox 52"/>
              <p:cNvSpPr txBox="1"/>
              <p:nvPr/>
            </p:nvSpPr>
            <p:spPr>
              <a:xfrm>
                <a:off x="5105635" y="6368261"/>
                <a:ext cx="398429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IP65</a:t>
                </a:r>
                <a:endParaRPr 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5387784" y="6327690"/>
                <a:ext cx="46760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7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PF </a:t>
                </a:r>
              </a:p>
              <a:p>
                <a:r>
                  <a:rPr lang="en-US" sz="700" u="sng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&gt;</a:t>
                </a:r>
                <a:r>
                  <a:rPr lang="en-US" sz="7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0.95</a:t>
                </a:r>
                <a:endParaRPr lang="en-US" sz="1050" u="sng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5720174" y="6319977"/>
                <a:ext cx="33532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CRI </a:t>
                </a:r>
              </a:p>
              <a:p>
                <a:r>
                  <a:rPr lang="en-US" sz="800" u="sng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&gt;</a:t>
                </a:r>
                <a:r>
                  <a:rPr lang="en-US" sz="8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80</a:t>
                </a:r>
                <a:endParaRPr lang="en-US" sz="1100" u="sng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pic>
            <p:nvPicPr>
              <p:cNvPr id="51" name="Picture 50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384806" y="6414480"/>
                <a:ext cx="197655" cy="145391"/>
              </a:xfrm>
              <a:prstGeom prst="rect">
                <a:avLst/>
              </a:prstGeom>
            </p:spPr>
          </p:pic>
        </p:grpSp>
      </p:grp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9756409"/>
              </p:ext>
            </p:extLst>
          </p:nvPr>
        </p:nvGraphicFramePr>
        <p:xfrm>
          <a:off x="233449" y="3080792"/>
          <a:ext cx="6432723" cy="29790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51333">
                  <a:extLst>
                    <a:ext uri="{9D8B030D-6E8A-4147-A177-3AD203B41FA5}">
                      <a16:colId xmlns:a16="http://schemas.microsoft.com/office/drawing/2014/main" val="11105191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3608382649"/>
                    </a:ext>
                  </a:extLst>
                </a:gridCol>
                <a:gridCol w="504058">
                  <a:extLst>
                    <a:ext uri="{9D8B030D-6E8A-4147-A177-3AD203B41FA5}">
                      <a16:colId xmlns:a16="http://schemas.microsoft.com/office/drawing/2014/main" val="165104707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3572077806"/>
                    </a:ext>
                  </a:extLst>
                </a:gridCol>
                <a:gridCol w="1652996">
                  <a:extLst>
                    <a:ext uri="{9D8B030D-6E8A-4147-A177-3AD203B41FA5}">
                      <a16:colId xmlns:a16="http://schemas.microsoft.com/office/drawing/2014/main" val="2288247493"/>
                    </a:ext>
                  </a:extLst>
                </a:gridCol>
              </a:tblGrid>
              <a:tr h="19489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u="none" strike="noStrike" dirty="0" smtClean="0">
                          <a:solidFill>
                            <a:srgbClr val="037232"/>
                          </a:solidFill>
                          <a:effectLst/>
                          <a:latin typeface="+mn-lt"/>
                        </a:rPr>
                        <a:t>Electrical data</a:t>
                      </a:r>
                    </a:p>
                  </a:txBody>
                  <a:tcPr marL="9525" marR="9525" marT="9525" marB="0" anchor="ctr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u="none" strike="noStrike" dirty="0" smtClean="0">
                          <a:solidFill>
                            <a:srgbClr val="2B9159"/>
                          </a:solidFill>
                          <a:effectLst/>
                          <a:latin typeface="+mn-lt"/>
                        </a:rPr>
                        <a:t>Photometric Data</a:t>
                      </a:r>
                      <a:endParaRPr lang="en-US" sz="1000" b="0" i="0" u="none" strike="noStrike" dirty="0">
                        <a:solidFill>
                          <a:srgbClr val="2B91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1150987"/>
                  </a:ext>
                </a:extLst>
              </a:tr>
              <a:tr h="18561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Model</a:t>
                      </a:r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OZ-EXLL-02</a:t>
                      </a:r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Color Temperature - CCT</a:t>
                      </a:r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3000K,</a:t>
                      </a:r>
                      <a:r>
                        <a:rPr lang="en-US" sz="1000" b="0" i="0" u="none" strike="noStrike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 4000K, 6000K</a:t>
                      </a:r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2068143"/>
                  </a:ext>
                </a:extLst>
              </a:tr>
              <a:tr h="18561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Operating Frequency</a:t>
                      </a:r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220-265 V, 50/60Hz</a:t>
                      </a:r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Color Rendering Index</a:t>
                      </a:r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&gt;80</a:t>
                      </a:r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0147946"/>
                  </a:ext>
                </a:extLst>
              </a:tr>
              <a:tr h="18561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Power</a:t>
                      </a:r>
                      <a:r>
                        <a:rPr lang="en-US" sz="1000" u="none" strike="noStrike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 Factor </a:t>
                      </a:r>
                      <a:r>
                        <a:rPr lang="el-GR" sz="1000" u="none" strike="noStrike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λ</a:t>
                      </a:r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&gt;0.95</a:t>
                      </a:r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Sdcm</a:t>
                      </a:r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&lt;6</a:t>
                      </a:r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001075"/>
                  </a:ext>
                </a:extLst>
              </a:tr>
              <a:tr h="18561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Efficiency In %</a:t>
                      </a:r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&gt;92%</a:t>
                      </a:r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Thermal Conductivity</a:t>
                      </a:r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226 W/m K</a:t>
                      </a:r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2039595"/>
                  </a:ext>
                </a:extLst>
              </a:tr>
              <a:tr h="18561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Start</a:t>
                      </a:r>
                      <a:r>
                        <a:rPr lang="en-US" sz="1000" b="0" i="0" u="none" strike="noStrike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 time(0.2s/0.5s/...</a:t>
                      </a:r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0.1S</a:t>
                      </a:r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THD</a:t>
                      </a:r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&lt;15</a:t>
                      </a:r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3702636"/>
                  </a:ext>
                </a:extLst>
              </a:tr>
              <a:tr h="18561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Warm-up</a:t>
                      </a:r>
                      <a:r>
                        <a:rPr lang="en-US" sz="1000" b="0" i="0" u="none" strike="noStrike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 time to 60% </a:t>
                      </a:r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0.5S</a:t>
                      </a:r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u="none" strike="noStrike" dirty="0" smtClean="0">
                          <a:solidFill>
                            <a:srgbClr val="2B9159"/>
                          </a:solidFill>
                          <a:effectLst/>
                          <a:latin typeface="+mn-lt"/>
                        </a:rPr>
                        <a:t>Life Span</a:t>
                      </a:r>
                      <a:endParaRPr lang="en-US" sz="1000" b="0" i="0" u="none" strike="noStrike" dirty="0" smtClean="0">
                        <a:solidFill>
                          <a:srgbClr val="2B91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7309564"/>
                  </a:ext>
                </a:extLst>
              </a:tr>
              <a:tr h="18561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Driver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Explosion Proof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Rated</a:t>
                      </a:r>
                      <a:r>
                        <a:rPr lang="en-US" sz="1000" b="0" i="0" u="none" strike="noStrike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 Nominal Life time</a:t>
                      </a:r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50,000 hrs.</a:t>
                      </a:r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5520935"/>
                  </a:ext>
                </a:extLst>
              </a:tr>
              <a:tr h="18561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Corrosion Proof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WF2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Switching cycle</a:t>
                      </a:r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100,000 times</a:t>
                      </a:r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7561185"/>
                  </a:ext>
                </a:extLst>
              </a:tr>
              <a:tr h="18561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Source</a:t>
                      </a:r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Led Bridgelux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Led Device life time</a:t>
                      </a:r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L90/B10 @ 50,000H</a:t>
                      </a:r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7359509"/>
                  </a:ext>
                </a:extLst>
              </a:tr>
              <a:tr h="18561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2B9159"/>
                          </a:solidFill>
                          <a:effectLst/>
                          <a:latin typeface="+mn-lt"/>
                        </a:rPr>
                        <a:t>Material &amp;</a:t>
                      </a:r>
                      <a:r>
                        <a:rPr lang="en-US" sz="1000" b="0" i="0" u="none" strike="noStrike" baseline="0" dirty="0" smtClean="0">
                          <a:solidFill>
                            <a:srgbClr val="2B9159"/>
                          </a:solidFill>
                          <a:effectLst/>
                          <a:latin typeface="+mn-lt"/>
                        </a:rPr>
                        <a:t> Protection</a:t>
                      </a:r>
                      <a:endParaRPr lang="en-US" sz="1000" b="0" i="0" u="none" strike="noStrike" dirty="0">
                        <a:solidFill>
                          <a:srgbClr val="2B91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2B9159"/>
                          </a:solidFill>
                          <a:effectLst/>
                          <a:latin typeface="+mn-lt"/>
                        </a:rPr>
                        <a:t>Luminous</a:t>
                      </a:r>
                      <a:endParaRPr lang="en-US" sz="1000" b="0" i="0" u="none" strike="noStrike" dirty="0">
                        <a:solidFill>
                          <a:srgbClr val="2B91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130Lm/w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4612582"/>
                  </a:ext>
                </a:extLst>
              </a:tr>
              <a:tr h="18561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Ingress Protection</a:t>
                      </a:r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IP65</a:t>
                      </a:r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2B9159"/>
                          </a:solidFill>
                          <a:effectLst/>
                          <a:latin typeface="+mn-lt"/>
                        </a:rPr>
                        <a:t>Temperature </a:t>
                      </a:r>
                      <a:endParaRPr lang="en-US" sz="1000" b="0" i="0" u="none" strike="noStrike" dirty="0">
                        <a:solidFill>
                          <a:srgbClr val="2B91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u="none" strike="noStrike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2911214"/>
                  </a:ext>
                </a:extLst>
              </a:tr>
              <a:tr h="18561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Impact protection</a:t>
                      </a:r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IK10</a:t>
                      </a:r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Operating temperature</a:t>
                      </a:r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-40~+50c</a:t>
                      </a: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9917304"/>
                  </a:ext>
                </a:extLst>
              </a:tr>
              <a:tr h="18561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Surge Protection</a:t>
                      </a:r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4KV</a:t>
                      </a:r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2B9159"/>
                          </a:solidFill>
                          <a:effectLst/>
                          <a:latin typeface="+mn-lt"/>
                        </a:rPr>
                        <a:t>Optional</a:t>
                      </a:r>
                      <a:endParaRPr lang="en-US" sz="1000" b="0" i="0" u="none" strike="noStrike" dirty="0">
                        <a:solidFill>
                          <a:srgbClr val="2B91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ZigBee, PWM, DALI, 0/1~10V</a:t>
                      </a:r>
                      <a:endParaRPr lang="en-US" sz="1000" u="none" strike="noStrike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2401760"/>
                  </a:ext>
                </a:extLst>
              </a:tr>
              <a:tr h="18561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Installation</a:t>
                      </a:r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Multiple</a:t>
                      </a:r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rgbClr val="2B9159"/>
                          </a:solidFill>
                          <a:effectLst/>
                          <a:latin typeface="+mn-lt"/>
                        </a:rPr>
                        <a:t>Options</a:t>
                      </a:r>
                      <a:endParaRPr lang="en-US" sz="1000" b="0" i="0" u="none" strike="noStrike" dirty="0">
                        <a:solidFill>
                          <a:srgbClr val="2B9159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Built-in </a:t>
                      </a:r>
                      <a:r>
                        <a:rPr lang="en-US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Emergency Kit</a:t>
                      </a:r>
                      <a:endParaRPr lang="en-US" sz="1000" u="none" strike="noStrike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7744678"/>
                  </a:ext>
                </a:extLst>
              </a:tr>
              <a:tr h="18561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Material</a:t>
                      </a:r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Pure Aluminum</a:t>
                      </a:r>
                      <a:r>
                        <a:rPr lang="en-US" sz="1000" b="0" i="0" u="none" strike="noStrike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 A6063</a:t>
                      </a:r>
                      <a:r>
                        <a:rPr lang="en-US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4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Warranty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 Years</a:t>
                      </a:r>
                      <a:endParaRPr lang="en-US" sz="1000" u="none" strike="noStrike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5188757"/>
                  </a:ext>
                </a:extLst>
              </a:tr>
            </a:tbl>
          </a:graphicData>
        </a:graphic>
      </p:graphicFrame>
      <p:sp>
        <p:nvSpPr>
          <p:cNvPr id="37" name="Footer Placeholder 3"/>
          <p:cNvSpPr txBox="1">
            <a:spLocks/>
          </p:cNvSpPr>
          <p:nvPr/>
        </p:nvSpPr>
        <p:spPr>
          <a:xfrm>
            <a:off x="149825" y="9438009"/>
            <a:ext cx="1152128" cy="27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zh-CN" sz="900" dirty="0" smtClean="0">
                <a:solidFill>
                  <a:schemeClr val="bg1">
                    <a:lumMod val="65000"/>
                  </a:schemeClr>
                </a:solidFill>
              </a:rPr>
              <a:t>FSI-</a:t>
            </a:r>
            <a:r>
              <a:rPr lang="en-US" altLang="zh-CN" sz="900" dirty="0" err="1" smtClean="0">
                <a:solidFill>
                  <a:schemeClr val="bg1">
                    <a:lumMod val="65000"/>
                  </a:schemeClr>
                </a:solidFill>
              </a:rPr>
              <a:t>UNi</a:t>
            </a:r>
            <a:endParaRPr lang="zh-CN" altLang="en-US" sz="900" dirty="0">
              <a:solidFill>
                <a:schemeClr val="bg1">
                  <a:lumMod val="65000"/>
                </a:schemeClr>
              </a:solidFill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260645" y="272480"/>
            <a:ext cx="6597355" cy="405068"/>
            <a:chOff x="260645" y="335196"/>
            <a:chExt cx="6597355" cy="405068"/>
          </a:xfrm>
        </p:grpSpPr>
        <p:pic>
          <p:nvPicPr>
            <p:cNvPr id="31" name="图片 2" descr="OZON 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655" t="28310" r="8989" b="37899"/>
            <a:stretch/>
          </p:blipFill>
          <p:spPr bwMode="auto">
            <a:xfrm>
              <a:off x="260645" y="351767"/>
              <a:ext cx="1417897" cy="388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3" name="TextBox 32"/>
            <p:cNvSpPr txBox="1"/>
            <p:nvPr/>
          </p:nvSpPr>
          <p:spPr>
            <a:xfrm>
              <a:off x="3451733" y="335196"/>
              <a:ext cx="3406267" cy="369332"/>
            </a:xfrm>
            <a:prstGeom prst="rect">
              <a:avLst/>
            </a:prstGeom>
            <a:solidFill>
              <a:srgbClr val="75B792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Explosion Proof Highbay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189200" y="2329303"/>
            <a:ext cx="27971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OZ-EXHB-01</a:t>
            </a:r>
            <a:endParaRPr lang="en-US" sz="800" i="1" dirty="0">
              <a:latin typeface="ArialMT,Bold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5503047"/>
              </p:ext>
            </p:extLst>
          </p:nvPr>
        </p:nvGraphicFramePr>
        <p:xfrm>
          <a:off x="286494" y="9848716"/>
          <a:ext cx="6019800" cy="19678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3998">
                  <a:extLst>
                    <a:ext uri="{9D8B030D-6E8A-4147-A177-3AD203B41FA5}">
                      <a16:colId xmlns:a16="http://schemas.microsoft.com/office/drawing/2014/main" val="1291511686"/>
                    </a:ext>
                  </a:extLst>
                </a:gridCol>
                <a:gridCol w="734663">
                  <a:extLst>
                    <a:ext uri="{9D8B030D-6E8A-4147-A177-3AD203B41FA5}">
                      <a16:colId xmlns:a16="http://schemas.microsoft.com/office/drawing/2014/main" val="1293903063"/>
                    </a:ext>
                  </a:extLst>
                </a:gridCol>
                <a:gridCol w="481331">
                  <a:extLst>
                    <a:ext uri="{9D8B030D-6E8A-4147-A177-3AD203B41FA5}">
                      <a16:colId xmlns:a16="http://schemas.microsoft.com/office/drawing/2014/main" val="3688976686"/>
                    </a:ext>
                  </a:extLst>
                </a:gridCol>
                <a:gridCol w="455997">
                  <a:extLst>
                    <a:ext uri="{9D8B030D-6E8A-4147-A177-3AD203B41FA5}">
                      <a16:colId xmlns:a16="http://schemas.microsoft.com/office/drawing/2014/main" val="168888554"/>
                    </a:ext>
                  </a:extLst>
                </a:gridCol>
                <a:gridCol w="560497">
                  <a:extLst>
                    <a:ext uri="{9D8B030D-6E8A-4147-A177-3AD203B41FA5}">
                      <a16:colId xmlns:a16="http://schemas.microsoft.com/office/drawing/2014/main" val="1917960391"/>
                    </a:ext>
                  </a:extLst>
                </a:gridCol>
                <a:gridCol w="430664">
                  <a:extLst>
                    <a:ext uri="{9D8B030D-6E8A-4147-A177-3AD203B41FA5}">
                      <a16:colId xmlns:a16="http://schemas.microsoft.com/office/drawing/2014/main" val="1901355563"/>
                    </a:ext>
                  </a:extLst>
                </a:gridCol>
                <a:gridCol w="392664">
                  <a:extLst>
                    <a:ext uri="{9D8B030D-6E8A-4147-A177-3AD203B41FA5}">
                      <a16:colId xmlns:a16="http://schemas.microsoft.com/office/drawing/2014/main" val="2789102539"/>
                    </a:ext>
                  </a:extLst>
                </a:gridCol>
                <a:gridCol w="446498">
                  <a:extLst>
                    <a:ext uri="{9D8B030D-6E8A-4147-A177-3AD203B41FA5}">
                      <a16:colId xmlns:a16="http://schemas.microsoft.com/office/drawing/2014/main" val="446084568"/>
                    </a:ext>
                  </a:extLst>
                </a:gridCol>
                <a:gridCol w="446498">
                  <a:extLst>
                    <a:ext uri="{9D8B030D-6E8A-4147-A177-3AD203B41FA5}">
                      <a16:colId xmlns:a16="http://schemas.microsoft.com/office/drawing/2014/main" val="3820052614"/>
                    </a:ext>
                  </a:extLst>
                </a:gridCol>
                <a:gridCol w="522497">
                  <a:extLst>
                    <a:ext uri="{9D8B030D-6E8A-4147-A177-3AD203B41FA5}">
                      <a16:colId xmlns:a16="http://schemas.microsoft.com/office/drawing/2014/main" val="4050789541"/>
                    </a:ext>
                  </a:extLst>
                </a:gridCol>
                <a:gridCol w="683996">
                  <a:extLst>
                    <a:ext uri="{9D8B030D-6E8A-4147-A177-3AD203B41FA5}">
                      <a16:colId xmlns:a16="http://schemas.microsoft.com/office/drawing/2014/main" val="4018511743"/>
                    </a:ext>
                  </a:extLst>
                </a:gridCol>
                <a:gridCol w="560497">
                  <a:extLst>
                    <a:ext uri="{9D8B030D-6E8A-4147-A177-3AD203B41FA5}">
                      <a16:colId xmlns:a16="http://schemas.microsoft.com/office/drawing/2014/main" val="4114389170"/>
                    </a:ext>
                  </a:extLst>
                </a:gridCol>
              </a:tblGrid>
              <a:tr h="190500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1. Cree LED, whole fixture 130lm/w </a:t>
                      </a:r>
                      <a:endParaRPr lang="en-US" sz="800" b="0" i="0" u="none" strike="noStrike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4507040"/>
                  </a:ext>
                </a:extLst>
              </a:tr>
              <a:tr h="190500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2. Meanwell driver, 5 years warranty</a:t>
                      </a:r>
                      <a:endParaRPr lang="en-US" sz="8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63393538"/>
                  </a:ext>
                </a:extLst>
              </a:tr>
              <a:tr h="19050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3. With ATEX certificate</a:t>
                      </a:r>
                      <a:endParaRPr lang="en-US" sz="8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56948144"/>
                  </a:ext>
                </a:extLst>
              </a:tr>
              <a:tr h="190500">
                <a:tc gridSpan="3"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4. Symbol: II 2 G Ex de IIC T5 Gb</a:t>
                      </a:r>
                      <a:endParaRPr lang="fr-FR" sz="8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552860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NO.</a:t>
                      </a:r>
                      <a:endParaRPr lang="en-US" sz="800" b="1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Model</a:t>
                      </a:r>
                      <a:endParaRPr lang="en-US" sz="800" b="1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LED</a:t>
                      </a:r>
                      <a:endParaRPr lang="en-US" sz="800" b="1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Watt</a:t>
                      </a:r>
                      <a:br>
                        <a:rPr lang="en-US" sz="800" u="none" strike="noStrike">
                          <a:effectLst/>
                        </a:rPr>
                      </a:br>
                      <a:r>
                        <a:rPr lang="en-US" sz="800" u="none" strike="noStrike">
                          <a:effectLst/>
                        </a:rPr>
                        <a:t>(W)</a:t>
                      </a:r>
                      <a:endParaRPr lang="en-US" sz="800" b="1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Voltage</a:t>
                      </a:r>
                      <a:br>
                        <a:rPr lang="en-US" sz="800" u="none" strike="noStrike">
                          <a:effectLst/>
                        </a:rPr>
                      </a:br>
                      <a:r>
                        <a:rPr lang="en-US" sz="800" u="none" strike="noStrike">
                          <a:effectLst/>
                        </a:rPr>
                        <a:t>(V)</a:t>
                      </a:r>
                      <a:endParaRPr lang="en-US" sz="800" b="1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Lumen</a:t>
                      </a:r>
                      <a:br>
                        <a:rPr lang="en-US" sz="800" u="none" strike="noStrike">
                          <a:effectLst/>
                        </a:rPr>
                      </a:br>
                      <a:r>
                        <a:rPr lang="en-US" sz="800" u="none" strike="noStrike">
                          <a:effectLst/>
                        </a:rPr>
                        <a:t>(lm)</a:t>
                      </a:r>
                      <a:endParaRPr lang="en-US" sz="800" b="1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CRI</a:t>
                      </a:r>
                      <a:endParaRPr lang="en-US" sz="800" b="1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Power </a:t>
                      </a:r>
                      <a:br>
                        <a:rPr lang="en-US" sz="800" u="none" strike="noStrike">
                          <a:effectLst/>
                        </a:rPr>
                      </a:br>
                      <a:r>
                        <a:rPr lang="en-US" sz="800" u="none" strike="noStrike">
                          <a:effectLst/>
                        </a:rPr>
                        <a:t>factor</a:t>
                      </a:r>
                      <a:endParaRPr lang="en-US" sz="800" b="1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IP</a:t>
                      </a:r>
                      <a:endParaRPr lang="en-US" sz="800" b="1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Corrosion-proof</a:t>
                      </a:r>
                      <a:endParaRPr lang="en-US" sz="800" b="1" i="0" u="none" strike="noStrike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Size</a:t>
                      </a:r>
                      <a:br>
                        <a:rPr lang="en-US" sz="800" u="none" strike="noStrike">
                          <a:effectLst/>
                        </a:rPr>
                      </a:br>
                      <a:r>
                        <a:rPr lang="en-US" sz="800" u="none" strike="noStrike">
                          <a:effectLst/>
                        </a:rPr>
                        <a:t>(mm)</a:t>
                      </a:r>
                      <a:endParaRPr lang="en-US" sz="800" b="1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Price</a:t>
                      </a:r>
                      <a:endParaRPr lang="en-US" sz="800" b="1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0438779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1</a:t>
                      </a:r>
                      <a:endParaRPr lang="en-US" sz="8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EX-60W</a:t>
                      </a:r>
                      <a:endParaRPr lang="en-US" sz="8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Cree</a:t>
                      </a:r>
                      <a:endParaRPr lang="en-US" sz="8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60W</a:t>
                      </a:r>
                      <a:endParaRPr lang="en-US" sz="8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85~305V</a:t>
                      </a:r>
                      <a:endParaRPr lang="en-US" sz="8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7800</a:t>
                      </a:r>
                      <a:endParaRPr lang="en-US" sz="8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&gt;70</a:t>
                      </a:r>
                      <a:endParaRPr lang="en-US" sz="8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&gt;0.95</a:t>
                      </a:r>
                      <a:endParaRPr lang="en-US" sz="8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IP66</a:t>
                      </a:r>
                      <a:endParaRPr lang="en-US" sz="8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WF2</a:t>
                      </a:r>
                      <a:endParaRPr lang="en-US" sz="800" b="0" i="0" u="none" strike="noStrike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325*315</a:t>
                      </a:r>
                      <a:endParaRPr lang="en-US" sz="8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$250.80</a:t>
                      </a:r>
                      <a:endParaRPr lang="en-US" sz="8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5186048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2</a:t>
                      </a:r>
                      <a:endParaRPr lang="en-US" sz="8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EX-80W</a:t>
                      </a:r>
                      <a:endParaRPr lang="en-US" sz="8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Cree</a:t>
                      </a:r>
                      <a:endParaRPr lang="en-US" sz="8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80W</a:t>
                      </a:r>
                      <a:endParaRPr lang="en-US" sz="8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85~305V</a:t>
                      </a:r>
                      <a:endParaRPr lang="en-US" sz="8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10400</a:t>
                      </a:r>
                      <a:endParaRPr lang="en-US" sz="8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&gt;70</a:t>
                      </a:r>
                      <a:endParaRPr lang="en-US" sz="8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&gt;0.95</a:t>
                      </a:r>
                      <a:endParaRPr lang="en-US" sz="8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IP66</a:t>
                      </a:r>
                      <a:endParaRPr lang="en-US" sz="8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WF2</a:t>
                      </a:r>
                      <a:endParaRPr lang="en-US" sz="800" b="0" i="0" u="none" strike="noStrike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325*315</a:t>
                      </a:r>
                      <a:endParaRPr lang="en-US" sz="800" b="0" i="0" u="none" strike="noStrike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$264.00</a:t>
                      </a:r>
                      <a:endParaRPr lang="en-US" sz="8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076595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3</a:t>
                      </a:r>
                      <a:endParaRPr lang="en-US" sz="8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EX-100W</a:t>
                      </a:r>
                      <a:endParaRPr lang="en-US" sz="8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Cree</a:t>
                      </a:r>
                      <a:endParaRPr lang="en-US" sz="8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100W</a:t>
                      </a:r>
                      <a:endParaRPr lang="en-US" sz="8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85~305V</a:t>
                      </a:r>
                      <a:endParaRPr lang="en-US" sz="8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13000</a:t>
                      </a:r>
                      <a:endParaRPr lang="en-US" sz="8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&gt;70</a:t>
                      </a:r>
                      <a:endParaRPr lang="en-US" sz="8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&gt;0.95</a:t>
                      </a:r>
                      <a:endParaRPr lang="en-US" sz="8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IP66</a:t>
                      </a:r>
                      <a:endParaRPr lang="en-US" sz="8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WF2</a:t>
                      </a:r>
                      <a:endParaRPr lang="en-US" sz="800" b="0" i="0" u="none" strike="noStrike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325*315</a:t>
                      </a:r>
                      <a:endParaRPr lang="en-US" sz="8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$284.40</a:t>
                      </a:r>
                      <a:endParaRPr lang="en-US" sz="8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6415116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4</a:t>
                      </a:r>
                      <a:endParaRPr lang="en-US" sz="8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EX-120W</a:t>
                      </a:r>
                      <a:endParaRPr lang="en-US" sz="8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Cree</a:t>
                      </a:r>
                      <a:endParaRPr lang="en-US" sz="8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120W</a:t>
                      </a:r>
                      <a:endParaRPr lang="en-US" sz="8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85~305V</a:t>
                      </a:r>
                      <a:endParaRPr lang="en-US" sz="8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15600</a:t>
                      </a:r>
                      <a:endParaRPr lang="en-US" sz="8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&gt;70</a:t>
                      </a:r>
                      <a:endParaRPr lang="en-US" sz="800" b="0" i="0" u="none" strike="noStrike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&gt;0.95</a:t>
                      </a:r>
                      <a:endParaRPr lang="en-US" sz="8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IP66</a:t>
                      </a:r>
                      <a:endParaRPr lang="en-US" sz="8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WF2</a:t>
                      </a:r>
                      <a:endParaRPr lang="en-US" sz="800" b="0" i="0" u="none" strike="noStrike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325*315</a:t>
                      </a:r>
                      <a:endParaRPr lang="en-US" sz="8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$290.40</a:t>
                      </a:r>
                      <a:endParaRPr lang="en-US" sz="8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0824483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5</a:t>
                      </a:r>
                      <a:endParaRPr lang="en-US" sz="8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EX-150W</a:t>
                      </a:r>
                      <a:endParaRPr lang="en-US" sz="8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Cree</a:t>
                      </a:r>
                      <a:endParaRPr lang="en-US" sz="8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150W</a:t>
                      </a:r>
                      <a:endParaRPr lang="en-US" sz="8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85~305V</a:t>
                      </a:r>
                      <a:endParaRPr lang="en-US" sz="8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19500</a:t>
                      </a:r>
                      <a:endParaRPr lang="en-US" sz="8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&gt;70</a:t>
                      </a:r>
                      <a:endParaRPr lang="en-US" sz="8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&gt;0.95</a:t>
                      </a:r>
                      <a:endParaRPr lang="en-US" sz="8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IP66</a:t>
                      </a:r>
                      <a:endParaRPr lang="en-US" sz="8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WF2</a:t>
                      </a:r>
                      <a:endParaRPr lang="en-US" sz="800" b="0" i="0" u="none" strike="noStrike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325*315</a:t>
                      </a:r>
                      <a:endParaRPr lang="en-US" sz="8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$356.40</a:t>
                      </a:r>
                      <a:endParaRPr lang="en-US" sz="800" b="0" i="0" u="none" strike="noStrike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07615295"/>
                  </a:ext>
                </a:extLst>
              </a:tr>
            </a:tbl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28115" y="8391321"/>
            <a:ext cx="1944216" cy="879530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7214" y="1526680"/>
            <a:ext cx="2716842" cy="947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0182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9438010"/>
            <a:ext cx="3240150" cy="270789"/>
          </a:xfrm>
        </p:spPr>
        <p:txBody>
          <a:bodyPr/>
          <a:lstStyle/>
          <a:p>
            <a:pPr algn="r"/>
            <a:r>
              <a:rPr lang="en-US" altLang="zh-CN" sz="900" dirty="0" smtClean="0">
                <a:solidFill>
                  <a:srgbClr val="2B9159"/>
                </a:solidFill>
              </a:rPr>
              <a:t>www.ozonlighting.com</a:t>
            </a:r>
            <a:endParaRPr lang="zh-CN" altLang="en-US" sz="900" dirty="0">
              <a:solidFill>
                <a:srgbClr val="2B9159"/>
              </a:solidFill>
            </a:endParaRPr>
          </a:p>
        </p:txBody>
      </p:sp>
      <p:sp>
        <p:nvSpPr>
          <p:cNvPr id="37" name="Footer Placeholder 3"/>
          <p:cNvSpPr txBox="1">
            <a:spLocks/>
          </p:cNvSpPr>
          <p:nvPr/>
        </p:nvSpPr>
        <p:spPr>
          <a:xfrm>
            <a:off x="149825" y="9438009"/>
            <a:ext cx="1152128" cy="27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zh-CN" sz="900" dirty="0" smtClean="0">
                <a:solidFill>
                  <a:schemeClr val="bg1">
                    <a:lumMod val="65000"/>
                  </a:schemeClr>
                </a:solidFill>
              </a:rPr>
              <a:t>FSI-</a:t>
            </a:r>
            <a:r>
              <a:rPr lang="en-US" altLang="zh-CN" sz="900" dirty="0" err="1" smtClean="0">
                <a:solidFill>
                  <a:schemeClr val="bg1">
                    <a:lumMod val="65000"/>
                  </a:schemeClr>
                </a:solidFill>
              </a:rPr>
              <a:t>UNi</a:t>
            </a:r>
            <a:endParaRPr lang="zh-CN" altLang="en-US" sz="900" dirty="0">
              <a:solidFill>
                <a:schemeClr val="bg1">
                  <a:lumMod val="65000"/>
                </a:schemeClr>
              </a:solidFill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260645" y="272480"/>
            <a:ext cx="6597355" cy="405068"/>
            <a:chOff x="260645" y="335196"/>
            <a:chExt cx="6597355" cy="405068"/>
          </a:xfrm>
        </p:grpSpPr>
        <p:pic>
          <p:nvPicPr>
            <p:cNvPr id="31" name="图片 2" descr="OZON 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655" t="28310" r="8989" b="37899"/>
            <a:stretch/>
          </p:blipFill>
          <p:spPr bwMode="auto">
            <a:xfrm>
              <a:off x="260645" y="351767"/>
              <a:ext cx="1417897" cy="388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3" name="TextBox 32"/>
            <p:cNvSpPr txBox="1"/>
            <p:nvPr/>
          </p:nvSpPr>
          <p:spPr>
            <a:xfrm>
              <a:off x="3451733" y="335196"/>
              <a:ext cx="3406267" cy="369332"/>
            </a:xfrm>
            <a:prstGeom prst="rect">
              <a:avLst/>
            </a:prstGeom>
            <a:solidFill>
              <a:srgbClr val="75B792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Explosion Proof Linear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3451733" y="650472"/>
            <a:ext cx="34062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smtClean="0"/>
              <a:t>OZ-EXLL-02</a:t>
            </a:r>
            <a:endParaRPr lang="en-US" sz="800" i="1" dirty="0">
              <a:latin typeface="ArialMT,Bold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5503047"/>
              </p:ext>
            </p:extLst>
          </p:nvPr>
        </p:nvGraphicFramePr>
        <p:xfrm>
          <a:off x="286494" y="9848716"/>
          <a:ext cx="6019800" cy="19678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3998">
                  <a:extLst>
                    <a:ext uri="{9D8B030D-6E8A-4147-A177-3AD203B41FA5}">
                      <a16:colId xmlns:a16="http://schemas.microsoft.com/office/drawing/2014/main" val="1291511686"/>
                    </a:ext>
                  </a:extLst>
                </a:gridCol>
                <a:gridCol w="734663">
                  <a:extLst>
                    <a:ext uri="{9D8B030D-6E8A-4147-A177-3AD203B41FA5}">
                      <a16:colId xmlns:a16="http://schemas.microsoft.com/office/drawing/2014/main" val="1293903063"/>
                    </a:ext>
                  </a:extLst>
                </a:gridCol>
                <a:gridCol w="481331">
                  <a:extLst>
                    <a:ext uri="{9D8B030D-6E8A-4147-A177-3AD203B41FA5}">
                      <a16:colId xmlns:a16="http://schemas.microsoft.com/office/drawing/2014/main" val="3688976686"/>
                    </a:ext>
                  </a:extLst>
                </a:gridCol>
                <a:gridCol w="455997">
                  <a:extLst>
                    <a:ext uri="{9D8B030D-6E8A-4147-A177-3AD203B41FA5}">
                      <a16:colId xmlns:a16="http://schemas.microsoft.com/office/drawing/2014/main" val="168888554"/>
                    </a:ext>
                  </a:extLst>
                </a:gridCol>
                <a:gridCol w="560497">
                  <a:extLst>
                    <a:ext uri="{9D8B030D-6E8A-4147-A177-3AD203B41FA5}">
                      <a16:colId xmlns:a16="http://schemas.microsoft.com/office/drawing/2014/main" val="1917960391"/>
                    </a:ext>
                  </a:extLst>
                </a:gridCol>
                <a:gridCol w="430664">
                  <a:extLst>
                    <a:ext uri="{9D8B030D-6E8A-4147-A177-3AD203B41FA5}">
                      <a16:colId xmlns:a16="http://schemas.microsoft.com/office/drawing/2014/main" val="1901355563"/>
                    </a:ext>
                  </a:extLst>
                </a:gridCol>
                <a:gridCol w="392664">
                  <a:extLst>
                    <a:ext uri="{9D8B030D-6E8A-4147-A177-3AD203B41FA5}">
                      <a16:colId xmlns:a16="http://schemas.microsoft.com/office/drawing/2014/main" val="2789102539"/>
                    </a:ext>
                  </a:extLst>
                </a:gridCol>
                <a:gridCol w="446498">
                  <a:extLst>
                    <a:ext uri="{9D8B030D-6E8A-4147-A177-3AD203B41FA5}">
                      <a16:colId xmlns:a16="http://schemas.microsoft.com/office/drawing/2014/main" val="446084568"/>
                    </a:ext>
                  </a:extLst>
                </a:gridCol>
                <a:gridCol w="446498">
                  <a:extLst>
                    <a:ext uri="{9D8B030D-6E8A-4147-A177-3AD203B41FA5}">
                      <a16:colId xmlns:a16="http://schemas.microsoft.com/office/drawing/2014/main" val="3820052614"/>
                    </a:ext>
                  </a:extLst>
                </a:gridCol>
                <a:gridCol w="522497">
                  <a:extLst>
                    <a:ext uri="{9D8B030D-6E8A-4147-A177-3AD203B41FA5}">
                      <a16:colId xmlns:a16="http://schemas.microsoft.com/office/drawing/2014/main" val="4050789541"/>
                    </a:ext>
                  </a:extLst>
                </a:gridCol>
                <a:gridCol w="683996">
                  <a:extLst>
                    <a:ext uri="{9D8B030D-6E8A-4147-A177-3AD203B41FA5}">
                      <a16:colId xmlns:a16="http://schemas.microsoft.com/office/drawing/2014/main" val="4018511743"/>
                    </a:ext>
                  </a:extLst>
                </a:gridCol>
                <a:gridCol w="560497">
                  <a:extLst>
                    <a:ext uri="{9D8B030D-6E8A-4147-A177-3AD203B41FA5}">
                      <a16:colId xmlns:a16="http://schemas.microsoft.com/office/drawing/2014/main" val="4114389170"/>
                    </a:ext>
                  </a:extLst>
                </a:gridCol>
              </a:tblGrid>
              <a:tr h="190500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1. Cree LED, whole fixture 130lm/w </a:t>
                      </a:r>
                      <a:endParaRPr lang="en-US" sz="800" b="0" i="0" u="none" strike="noStrike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4507040"/>
                  </a:ext>
                </a:extLst>
              </a:tr>
              <a:tr h="190500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2. Meanwell driver, 5 years warranty</a:t>
                      </a:r>
                      <a:endParaRPr lang="en-US" sz="8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63393538"/>
                  </a:ext>
                </a:extLst>
              </a:tr>
              <a:tr h="19050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3. With ATEX certificate</a:t>
                      </a:r>
                      <a:endParaRPr lang="en-US" sz="8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56948144"/>
                  </a:ext>
                </a:extLst>
              </a:tr>
              <a:tr h="190500">
                <a:tc gridSpan="3"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>
                          <a:effectLst/>
                        </a:rPr>
                        <a:t>4. Symbol: II 2 G Ex de IIC T5 Gb</a:t>
                      </a:r>
                      <a:endParaRPr lang="fr-FR" sz="8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552860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NO.</a:t>
                      </a:r>
                      <a:endParaRPr lang="en-US" sz="800" b="1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Model</a:t>
                      </a:r>
                      <a:endParaRPr lang="en-US" sz="800" b="1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LED</a:t>
                      </a:r>
                      <a:endParaRPr lang="en-US" sz="800" b="1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Watt</a:t>
                      </a:r>
                      <a:br>
                        <a:rPr lang="en-US" sz="800" u="none" strike="noStrike">
                          <a:effectLst/>
                        </a:rPr>
                      </a:br>
                      <a:r>
                        <a:rPr lang="en-US" sz="800" u="none" strike="noStrike">
                          <a:effectLst/>
                        </a:rPr>
                        <a:t>(W)</a:t>
                      </a:r>
                      <a:endParaRPr lang="en-US" sz="800" b="1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Voltage</a:t>
                      </a:r>
                      <a:br>
                        <a:rPr lang="en-US" sz="800" u="none" strike="noStrike">
                          <a:effectLst/>
                        </a:rPr>
                      </a:br>
                      <a:r>
                        <a:rPr lang="en-US" sz="800" u="none" strike="noStrike">
                          <a:effectLst/>
                        </a:rPr>
                        <a:t>(V)</a:t>
                      </a:r>
                      <a:endParaRPr lang="en-US" sz="800" b="1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Lumen</a:t>
                      </a:r>
                      <a:br>
                        <a:rPr lang="en-US" sz="800" u="none" strike="noStrike">
                          <a:effectLst/>
                        </a:rPr>
                      </a:br>
                      <a:r>
                        <a:rPr lang="en-US" sz="800" u="none" strike="noStrike">
                          <a:effectLst/>
                        </a:rPr>
                        <a:t>(lm)</a:t>
                      </a:r>
                      <a:endParaRPr lang="en-US" sz="800" b="1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CRI</a:t>
                      </a:r>
                      <a:endParaRPr lang="en-US" sz="800" b="1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Power </a:t>
                      </a:r>
                      <a:br>
                        <a:rPr lang="en-US" sz="800" u="none" strike="noStrike">
                          <a:effectLst/>
                        </a:rPr>
                      </a:br>
                      <a:r>
                        <a:rPr lang="en-US" sz="800" u="none" strike="noStrike">
                          <a:effectLst/>
                        </a:rPr>
                        <a:t>factor</a:t>
                      </a:r>
                      <a:endParaRPr lang="en-US" sz="800" b="1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IP</a:t>
                      </a:r>
                      <a:endParaRPr lang="en-US" sz="800" b="1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Corrosion-proof</a:t>
                      </a:r>
                      <a:endParaRPr lang="en-US" sz="800" b="1" i="0" u="none" strike="noStrike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Size</a:t>
                      </a:r>
                      <a:br>
                        <a:rPr lang="en-US" sz="800" u="none" strike="noStrike">
                          <a:effectLst/>
                        </a:rPr>
                      </a:br>
                      <a:r>
                        <a:rPr lang="en-US" sz="800" u="none" strike="noStrike">
                          <a:effectLst/>
                        </a:rPr>
                        <a:t>(mm)</a:t>
                      </a:r>
                      <a:endParaRPr lang="en-US" sz="800" b="1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Price</a:t>
                      </a:r>
                      <a:endParaRPr lang="en-US" sz="800" b="1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0438779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1</a:t>
                      </a:r>
                      <a:endParaRPr lang="en-US" sz="8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EX-60W</a:t>
                      </a:r>
                      <a:endParaRPr lang="en-US" sz="8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Cree</a:t>
                      </a:r>
                      <a:endParaRPr lang="en-US" sz="8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60W</a:t>
                      </a:r>
                      <a:endParaRPr lang="en-US" sz="8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85~305V</a:t>
                      </a:r>
                      <a:endParaRPr lang="en-US" sz="8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7800</a:t>
                      </a:r>
                      <a:endParaRPr lang="en-US" sz="8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&gt;70</a:t>
                      </a:r>
                      <a:endParaRPr lang="en-US" sz="8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&gt;0.95</a:t>
                      </a:r>
                      <a:endParaRPr lang="en-US" sz="8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IP66</a:t>
                      </a:r>
                      <a:endParaRPr lang="en-US" sz="8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WF2</a:t>
                      </a:r>
                      <a:endParaRPr lang="en-US" sz="800" b="0" i="0" u="none" strike="noStrike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325*315</a:t>
                      </a:r>
                      <a:endParaRPr lang="en-US" sz="8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$250.80</a:t>
                      </a:r>
                      <a:endParaRPr lang="en-US" sz="8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5186048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2</a:t>
                      </a:r>
                      <a:endParaRPr lang="en-US" sz="8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EX-80W</a:t>
                      </a:r>
                      <a:endParaRPr lang="en-US" sz="8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Cree</a:t>
                      </a:r>
                      <a:endParaRPr lang="en-US" sz="8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80W</a:t>
                      </a:r>
                      <a:endParaRPr lang="en-US" sz="8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85~305V</a:t>
                      </a:r>
                      <a:endParaRPr lang="en-US" sz="8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10400</a:t>
                      </a:r>
                      <a:endParaRPr lang="en-US" sz="8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&gt;70</a:t>
                      </a:r>
                      <a:endParaRPr lang="en-US" sz="8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&gt;0.95</a:t>
                      </a:r>
                      <a:endParaRPr lang="en-US" sz="8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IP66</a:t>
                      </a:r>
                      <a:endParaRPr lang="en-US" sz="8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WF2</a:t>
                      </a:r>
                      <a:endParaRPr lang="en-US" sz="800" b="0" i="0" u="none" strike="noStrike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325*315</a:t>
                      </a:r>
                      <a:endParaRPr lang="en-US" sz="800" b="0" i="0" u="none" strike="noStrike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$264.00</a:t>
                      </a:r>
                      <a:endParaRPr lang="en-US" sz="8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076595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3</a:t>
                      </a:r>
                      <a:endParaRPr lang="en-US" sz="8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EX-100W</a:t>
                      </a:r>
                      <a:endParaRPr lang="en-US" sz="8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Cree</a:t>
                      </a:r>
                      <a:endParaRPr lang="en-US" sz="8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100W</a:t>
                      </a:r>
                      <a:endParaRPr lang="en-US" sz="8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85~305V</a:t>
                      </a:r>
                      <a:endParaRPr lang="en-US" sz="8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13000</a:t>
                      </a:r>
                      <a:endParaRPr lang="en-US" sz="8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&gt;70</a:t>
                      </a:r>
                      <a:endParaRPr lang="en-US" sz="8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&gt;0.95</a:t>
                      </a:r>
                      <a:endParaRPr lang="en-US" sz="8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IP66</a:t>
                      </a:r>
                      <a:endParaRPr lang="en-US" sz="8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WF2</a:t>
                      </a:r>
                      <a:endParaRPr lang="en-US" sz="800" b="0" i="0" u="none" strike="noStrike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325*315</a:t>
                      </a:r>
                      <a:endParaRPr lang="en-US" sz="8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$284.40</a:t>
                      </a:r>
                      <a:endParaRPr lang="en-US" sz="8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6415116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4</a:t>
                      </a:r>
                      <a:endParaRPr lang="en-US" sz="8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EX-120W</a:t>
                      </a:r>
                      <a:endParaRPr lang="en-US" sz="8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Cree</a:t>
                      </a:r>
                      <a:endParaRPr lang="en-US" sz="8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120W</a:t>
                      </a:r>
                      <a:endParaRPr lang="en-US" sz="8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85~305V</a:t>
                      </a:r>
                      <a:endParaRPr lang="en-US" sz="8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15600</a:t>
                      </a:r>
                      <a:endParaRPr lang="en-US" sz="8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&gt;70</a:t>
                      </a:r>
                      <a:endParaRPr lang="en-US" sz="800" b="0" i="0" u="none" strike="noStrike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&gt;0.95</a:t>
                      </a:r>
                      <a:endParaRPr lang="en-US" sz="8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IP66</a:t>
                      </a:r>
                      <a:endParaRPr lang="en-US" sz="8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WF2</a:t>
                      </a:r>
                      <a:endParaRPr lang="en-US" sz="800" b="0" i="0" u="none" strike="noStrike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325*315</a:t>
                      </a:r>
                      <a:endParaRPr lang="en-US" sz="8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$290.40</a:t>
                      </a:r>
                      <a:endParaRPr lang="en-US" sz="8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0824483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5</a:t>
                      </a:r>
                      <a:endParaRPr lang="en-US" sz="8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EX-150W</a:t>
                      </a:r>
                      <a:endParaRPr lang="en-US" sz="8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Cree</a:t>
                      </a:r>
                      <a:endParaRPr lang="en-US" sz="8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150W</a:t>
                      </a:r>
                      <a:endParaRPr lang="en-US" sz="8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85~305V</a:t>
                      </a:r>
                      <a:endParaRPr lang="en-US" sz="8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19500</a:t>
                      </a:r>
                      <a:endParaRPr lang="en-US" sz="8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&gt;70</a:t>
                      </a:r>
                      <a:endParaRPr lang="en-US" sz="8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&gt;0.95</a:t>
                      </a:r>
                      <a:endParaRPr lang="en-US" sz="8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IP66</a:t>
                      </a:r>
                      <a:endParaRPr lang="en-US" sz="8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WF2</a:t>
                      </a:r>
                      <a:endParaRPr lang="en-US" sz="800" b="0" i="0" u="none" strike="noStrike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325*315</a:t>
                      </a:r>
                      <a:endParaRPr lang="en-US" sz="800" b="0" i="0" u="none" strike="noStrike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$356.40</a:t>
                      </a:r>
                      <a:endParaRPr lang="en-US" sz="800" b="0" i="0" u="none" strike="noStrike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07615295"/>
                  </a:ext>
                </a:extLst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286494" y="6495115"/>
            <a:ext cx="628620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sz="1000" dirty="0" smtClean="0">
                <a:solidFill>
                  <a:srgbClr val="2B9159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Application</a:t>
            </a:r>
          </a:p>
          <a:p>
            <a:pPr eaLnBrk="0" hangingPunct="0"/>
            <a:r>
              <a:rPr lang="en-US" sz="1000" dirty="0" smtClean="0">
                <a:solidFill>
                  <a:srgbClr val="2C2827"/>
                </a:solidFill>
                <a:latin typeface="+mj-lt"/>
                <a:ea typeface="Calibri" panose="020F0502020204030204" pitchFamily="34" charset="0"/>
              </a:rPr>
              <a:t>Flammable</a:t>
            </a:r>
            <a:r>
              <a:rPr lang="en-US" sz="1000" spc="-145" dirty="0" smtClean="0">
                <a:solidFill>
                  <a:srgbClr val="2C2827"/>
                </a:solidFill>
                <a:latin typeface="+mj-lt"/>
                <a:ea typeface="Calibri" panose="020F0502020204030204" pitchFamily="34" charset="0"/>
              </a:rPr>
              <a:t> </a:t>
            </a:r>
            <a:r>
              <a:rPr lang="en-US" sz="1000" dirty="0">
                <a:solidFill>
                  <a:srgbClr val="2C2827"/>
                </a:solidFill>
                <a:latin typeface="+mj-lt"/>
                <a:ea typeface="Calibri" panose="020F0502020204030204" pitchFamily="34" charset="0"/>
              </a:rPr>
              <a:t>and</a:t>
            </a:r>
            <a:r>
              <a:rPr lang="en-US" sz="1000" spc="-115" dirty="0">
                <a:solidFill>
                  <a:srgbClr val="2C2827"/>
                </a:solidFill>
                <a:latin typeface="+mj-lt"/>
                <a:ea typeface="Calibri" panose="020F0502020204030204" pitchFamily="34" charset="0"/>
              </a:rPr>
              <a:t> </a:t>
            </a:r>
            <a:r>
              <a:rPr lang="en-US" sz="1000" dirty="0">
                <a:solidFill>
                  <a:srgbClr val="2C2827"/>
                </a:solidFill>
                <a:latin typeface="+mj-lt"/>
                <a:ea typeface="Calibri" panose="020F0502020204030204" pitchFamily="34" charset="0"/>
              </a:rPr>
              <a:t>explosive</a:t>
            </a:r>
            <a:r>
              <a:rPr lang="en-US" sz="1000" spc="-65" dirty="0">
                <a:solidFill>
                  <a:srgbClr val="2C2827"/>
                </a:solidFill>
                <a:latin typeface="+mj-lt"/>
                <a:ea typeface="Calibri" panose="020F0502020204030204" pitchFamily="34" charset="0"/>
              </a:rPr>
              <a:t> </a:t>
            </a:r>
            <a:r>
              <a:rPr lang="en-US" sz="1000" dirty="0">
                <a:solidFill>
                  <a:srgbClr val="2C2827"/>
                </a:solidFill>
                <a:latin typeface="+mj-lt"/>
                <a:ea typeface="Calibri" panose="020F0502020204030204" pitchFamily="34" charset="0"/>
              </a:rPr>
              <a:t>chemical</a:t>
            </a:r>
            <a:r>
              <a:rPr lang="en-US" sz="1000" spc="-45" dirty="0">
                <a:solidFill>
                  <a:srgbClr val="2C2827"/>
                </a:solidFill>
                <a:latin typeface="+mj-lt"/>
                <a:ea typeface="Calibri" panose="020F0502020204030204" pitchFamily="34" charset="0"/>
              </a:rPr>
              <a:t> </a:t>
            </a:r>
            <a:r>
              <a:rPr lang="en-US" sz="1000" dirty="0">
                <a:solidFill>
                  <a:srgbClr val="2C2827"/>
                </a:solidFill>
                <a:latin typeface="+mj-lt"/>
                <a:ea typeface="Calibri" panose="020F0502020204030204" pitchFamily="34" charset="0"/>
              </a:rPr>
              <a:t>materials Factor</a:t>
            </a:r>
            <a:r>
              <a:rPr lang="en-US" sz="1000" spc="-10" dirty="0">
                <a:solidFill>
                  <a:srgbClr val="2C2827"/>
                </a:solidFill>
                <a:latin typeface="+mj-lt"/>
                <a:ea typeface="Calibri" panose="020F0502020204030204" pitchFamily="34" charset="0"/>
              </a:rPr>
              <a:t>y</a:t>
            </a:r>
            <a:r>
              <a:rPr lang="en-US" sz="1000" dirty="0">
                <a:solidFill>
                  <a:srgbClr val="474240"/>
                </a:solidFill>
                <a:latin typeface="+mj-lt"/>
                <a:ea typeface="Calibri" panose="020F0502020204030204" pitchFamily="34" charset="0"/>
              </a:rPr>
              <a:t>,</a:t>
            </a:r>
            <a:r>
              <a:rPr lang="en-US" sz="1000" spc="-205" dirty="0">
                <a:solidFill>
                  <a:srgbClr val="474240"/>
                </a:solidFill>
                <a:latin typeface="+mj-lt"/>
                <a:ea typeface="Calibri" panose="020F0502020204030204" pitchFamily="34" charset="0"/>
              </a:rPr>
              <a:t> </a:t>
            </a:r>
            <a:r>
              <a:rPr lang="en-US" sz="1000" dirty="0">
                <a:solidFill>
                  <a:srgbClr val="2C2827"/>
                </a:solidFill>
                <a:latin typeface="+mj-lt"/>
                <a:ea typeface="Calibri" panose="020F0502020204030204" pitchFamily="34" charset="0"/>
              </a:rPr>
              <a:t>Parking</a:t>
            </a:r>
            <a:r>
              <a:rPr lang="en-US" sz="1000" spc="-115" dirty="0">
                <a:solidFill>
                  <a:srgbClr val="2C2827"/>
                </a:solidFill>
                <a:latin typeface="+mj-lt"/>
                <a:ea typeface="Calibri" panose="020F0502020204030204" pitchFamily="34" charset="0"/>
              </a:rPr>
              <a:t> </a:t>
            </a:r>
            <a:r>
              <a:rPr lang="en-US" sz="1000" dirty="0">
                <a:solidFill>
                  <a:srgbClr val="2C2827"/>
                </a:solidFill>
                <a:latin typeface="+mj-lt"/>
                <a:ea typeface="Calibri" panose="020F0502020204030204" pitchFamily="34" charset="0"/>
              </a:rPr>
              <a:t>and</a:t>
            </a:r>
            <a:r>
              <a:rPr lang="en-US" sz="1000" spc="-85" dirty="0">
                <a:solidFill>
                  <a:srgbClr val="2C2827"/>
                </a:solidFill>
                <a:latin typeface="+mj-lt"/>
                <a:ea typeface="Calibri" panose="020F0502020204030204" pitchFamily="34" charset="0"/>
              </a:rPr>
              <a:t> </a:t>
            </a:r>
            <a:r>
              <a:rPr lang="en-US" sz="1000" dirty="0" smtClean="0">
                <a:solidFill>
                  <a:srgbClr val="2C2827"/>
                </a:solidFill>
                <a:latin typeface="+mj-lt"/>
                <a:ea typeface="Calibri" panose="020F0502020204030204" pitchFamily="34" charset="0"/>
              </a:rPr>
              <a:t>Storage</a:t>
            </a:r>
          </a:p>
          <a:p>
            <a:pPr eaLnBrk="0" hangingPunct="0"/>
            <a:endParaRPr lang="en-US" sz="1000" dirty="0">
              <a:solidFill>
                <a:srgbClr val="2C2827"/>
              </a:solidFill>
              <a:latin typeface="+mj-lt"/>
              <a:ea typeface="Calibri" panose="020F0502020204030204" pitchFamily="34" charset="0"/>
            </a:endParaRPr>
          </a:p>
          <a:p>
            <a:pPr eaLnBrk="0" hangingPunct="0"/>
            <a:r>
              <a:rPr lang="en-US" sz="1000" dirty="0">
                <a:solidFill>
                  <a:srgbClr val="2B9159"/>
                </a:solidFill>
                <a:ea typeface="Calibri" panose="020F0502020204030204" pitchFamily="34" charset="0"/>
              </a:rPr>
              <a:t>Features</a:t>
            </a:r>
            <a:r>
              <a:rPr lang="en-US" sz="1000" dirty="0">
                <a:ea typeface="Calibri" panose="020F0502020204030204" pitchFamily="34" charset="0"/>
              </a:rPr>
              <a:t/>
            </a:r>
            <a:br>
              <a:rPr lang="en-US" sz="1000" dirty="0">
                <a:ea typeface="Calibri" panose="020F0502020204030204" pitchFamily="34" charset="0"/>
              </a:rPr>
            </a:br>
            <a:r>
              <a:rPr lang="en-US" sz="1000" dirty="0">
                <a:solidFill>
                  <a:srgbClr val="332D2B"/>
                </a:solidFill>
                <a:ea typeface="Calibri" panose="020F0502020204030204" pitchFamily="34" charset="0"/>
              </a:rPr>
              <a:t>Applied</a:t>
            </a:r>
            <a:r>
              <a:rPr lang="en-US" sz="1000" spc="-15" dirty="0">
                <a:solidFill>
                  <a:srgbClr val="332D2B"/>
                </a:solidFill>
                <a:ea typeface="Calibri" panose="020F0502020204030204" pitchFamily="34" charset="0"/>
              </a:rPr>
              <a:t> </a:t>
            </a:r>
            <a:r>
              <a:rPr lang="en-US" sz="1000" dirty="0">
                <a:solidFill>
                  <a:srgbClr val="332D2B"/>
                </a:solidFill>
                <a:ea typeface="Calibri" panose="020F0502020204030204" pitchFamily="34" charset="0"/>
              </a:rPr>
              <a:t>to</a:t>
            </a:r>
            <a:r>
              <a:rPr lang="en-US" sz="1000" spc="-60" dirty="0">
                <a:solidFill>
                  <a:srgbClr val="332D2B"/>
                </a:solidFill>
                <a:ea typeface="Calibri" panose="020F0502020204030204" pitchFamily="34" charset="0"/>
              </a:rPr>
              <a:t> </a:t>
            </a:r>
            <a:r>
              <a:rPr lang="en-US" sz="1000" dirty="0">
                <a:solidFill>
                  <a:srgbClr val="332D2B"/>
                </a:solidFill>
                <a:ea typeface="Calibri" panose="020F0502020204030204" pitchFamily="34" charset="0"/>
              </a:rPr>
              <a:t>oil</a:t>
            </a:r>
            <a:r>
              <a:rPr lang="en-US" sz="1000" spc="-80" dirty="0">
                <a:solidFill>
                  <a:srgbClr val="332D2B"/>
                </a:solidFill>
                <a:ea typeface="Calibri" panose="020F0502020204030204" pitchFamily="34" charset="0"/>
              </a:rPr>
              <a:t> </a:t>
            </a:r>
            <a:r>
              <a:rPr lang="en-US" sz="1000" dirty="0">
                <a:solidFill>
                  <a:srgbClr val="332D2B"/>
                </a:solidFill>
                <a:ea typeface="Calibri" panose="020F0502020204030204" pitchFamily="34" charset="0"/>
              </a:rPr>
              <a:t>fields,</a:t>
            </a:r>
            <a:r>
              <a:rPr lang="en-US" sz="1000" spc="-45" dirty="0">
                <a:solidFill>
                  <a:srgbClr val="332D2B"/>
                </a:solidFill>
                <a:ea typeface="Calibri" panose="020F0502020204030204" pitchFamily="34" charset="0"/>
              </a:rPr>
              <a:t> </a:t>
            </a:r>
            <a:r>
              <a:rPr lang="en-US" sz="1000" dirty="0">
                <a:solidFill>
                  <a:srgbClr val="332D2B"/>
                </a:solidFill>
                <a:ea typeface="Calibri" panose="020F0502020204030204" pitchFamily="34" charset="0"/>
              </a:rPr>
              <a:t>oil</a:t>
            </a:r>
            <a:r>
              <a:rPr lang="en-US" sz="1000" spc="-60" dirty="0">
                <a:solidFill>
                  <a:srgbClr val="332D2B"/>
                </a:solidFill>
                <a:ea typeface="Calibri" panose="020F0502020204030204" pitchFamily="34" charset="0"/>
              </a:rPr>
              <a:t> </a:t>
            </a:r>
            <a:r>
              <a:rPr lang="en-US" sz="1000" dirty="0">
                <a:solidFill>
                  <a:srgbClr val="332D2B"/>
                </a:solidFill>
                <a:ea typeface="Calibri" panose="020F0502020204030204" pitchFamily="34" charset="0"/>
              </a:rPr>
              <a:t>refineries,</a:t>
            </a:r>
            <a:r>
              <a:rPr lang="en-US" sz="1000" spc="-15" dirty="0">
                <a:solidFill>
                  <a:srgbClr val="332D2B"/>
                </a:solidFill>
                <a:ea typeface="Calibri" panose="020F0502020204030204" pitchFamily="34" charset="0"/>
              </a:rPr>
              <a:t> </a:t>
            </a:r>
            <a:r>
              <a:rPr lang="en-US" sz="1000" dirty="0">
                <a:solidFill>
                  <a:srgbClr val="332D2B"/>
                </a:solidFill>
                <a:ea typeface="Calibri" panose="020F0502020204030204" pitchFamily="34" charset="0"/>
              </a:rPr>
              <a:t>offshore</a:t>
            </a:r>
            <a:r>
              <a:rPr lang="en-US" sz="1000" spc="-10" dirty="0">
                <a:solidFill>
                  <a:srgbClr val="332D2B"/>
                </a:solidFill>
                <a:ea typeface="Calibri" panose="020F0502020204030204" pitchFamily="34" charset="0"/>
              </a:rPr>
              <a:t> </a:t>
            </a:r>
            <a:r>
              <a:rPr lang="en-US" sz="1000" dirty="0">
                <a:solidFill>
                  <a:srgbClr val="332D2B"/>
                </a:solidFill>
                <a:ea typeface="Calibri" panose="020F0502020204030204" pitchFamily="34" charset="0"/>
              </a:rPr>
              <a:t>oil</a:t>
            </a:r>
            <a:r>
              <a:rPr lang="en-US" sz="1000" spc="-60" dirty="0">
                <a:solidFill>
                  <a:srgbClr val="332D2B"/>
                </a:solidFill>
                <a:ea typeface="Calibri" panose="020F0502020204030204" pitchFamily="34" charset="0"/>
              </a:rPr>
              <a:t> </a:t>
            </a:r>
            <a:r>
              <a:rPr lang="en-US" sz="1000" dirty="0">
                <a:solidFill>
                  <a:srgbClr val="332D2B"/>
                </a:solidFill>
                <a:ea typeface="Calibri" panose="020F0502020204030204" pitchFamily="34" charset="0"/>
              </a:rPr>
              <a:t>platform,</a:t>
            </a:r>
            <a:r>
              <a:rPr lang="en-US" sz="1000" spc="-60" dirty="0">
                <a:solidFill>
                  <a:srgbClr val="332D2B"/>
                </a:solidFill>
                <a:ea typeface="Calibri" panose="020F0502020204030204" pitchFamily="34" charset="0"/>
              </a:rPr>
              <a:t> </a:t>
            </a:r>
            <a:r>
              <a:rPr lang="en-US" sz="1000" dirty="0">
                <a:solidFill>
                  <a:srgbClr val="332D2B"/>
                </a:solidFill>
                <a:ea typeface="Calibri" panose="020F0502020204030204" pitchFamily="34" charset="0"/>
              </a:rPr>
              <a:t>power</a:t>
            </a:r>
            <a:r>
              <a:rPr lang="en-US" sz="1000" spc="-60" dirty="0">
                <a:solidFill>
                  <a:srgbClr val="332D2B"/>
                </a:solidFill>
                <a:ea typeface="Calibri" panose="020F0502020204030204" pitchFamily="34" charset="0"/>
              </a:rPr>
              <a:t> </a:t>
            </a:r>
            <a:r>
              <a:rPr lang="en-US" sz="1000" dirty="0">
                <a:solidFill>
                  <a:srgbClr val="332D2B"/>
                </a:solidFill>
                <a:ea typeface="Calibri" panose="020F0502020204030204" pitchFamily="34" charset="0"/>
              </a:rPr>
              <a:t>plants,</a:t>
            </a:r>
            <a:r>
              <a:rPr lang="en-US" sz="1000" spc="-75" dirty="0">
                <a:solidFill>
                  <a:srgbClr val="332D2B"/>
                </a:solidFill>
                <a:ea typeface="Calibri" panose="020F0502020204030204" pitchFamily="34" charset="0"/>
              </a:rPr>
              <a:t> </a:t>
            </a:r>
            <a:r>
              <a:rPr lang="en-US" sz="1000" dirty="0">
                <a:solidFill>
                  <a:srgbClr val="332D2B"/>
                </a:solidFill>
                <a:ea typeface="Calibri" panose="020F0502020204030204" pitchFamily="34" charset="0"/>
              </a:rPr>
              <a:t>gas</a:t>
            </a:r>
            <a:r>
              <a:rPr lang="en-US" sz="1000" spc="-75" dirty="0">
                <a:solidFill>
                  <a:srgbClr val="332D2B"/>
                </a:solidFill>
                <a:ea typeface="Calibri" panose="020F0502020204030204" pitchFamily="34" charset="0"/>
              </a:rPr>
              <a:t> </a:t>
            </a:r>
            <a:r>
              <a:rPr lang="en-US" sz="1000" dirty="0">
                <a:solidFill>
                  <a:srgbClr val="332D2B"/>
                </a:solidFill>
                <a:ea typeface="Calibri" panose="020F0502020204030204" pitchFamily="34" charset="0"/>
              </a:rPr>
              <a:t>stations,</a:t>
            </a:r>
            <a:r>
              <a:rPr lang="en-US" sz="1000" spc="-10" dirty="0">
                <a:solidFill>
                  <a:srgbClr val="332D2B"/>
                </a:solidFill>
                <a:ea typeface="Calibri" panose="020F0502020204030204" pitchFamily="34" charset="0"/>
              </a:rPr>
              <a:t> </a:t>
            </a:r>
            <a:r>
              <a:rPr lang="en-US" sz="1000" dirty="0">
                <a:solidFill>
                  <a:srgbClr val="332D2B"/>
                </a:solidFill>
                <a:ea typeface="Calibri" panose="020F0502020204030204" pitchFamily="34" charset="0"/>
              </a:rPr>
              <a:t>oil</a:t>
            </a:r>
            <a:r>
              <a:rPr lang="en-US" sz="1000" spc="-80" dirty="0">
                <a:solidFill>
                  <a:srgbClr val="332D2B"/>
                </a:solidFill>
                <a:ea typeface="Calibri" panose="020F0502020204030204" pitchFamily="34" charset="0"/>
              </a:rPr>
              <a:t> </a:t>
            </a:r>
            <a:r>
              <a:rPr lang="en-US" sz="1000" dirty="0">
                <a:solidFill>
                  <a:srgbClr val="332D2B"/>
                </a:solidFill>
                <a:ea typeface="Calibri" panose="020F0502020204030204" pitchFamily="34" charset="0"/>
              </a:rPr>
              <a:t>tanks,</a:t>
            </a:r>
            <a:r>
              <a:rPr lang="en-US" sz="1000" spc="-40" dirty="0">
                <a:solidFill>
                  <a:srgbClr val="332D2B"/>
                </a:solidFill>
                <a:ea typeface="Calibri" panose="020F0502020204030204" pitchFamily="34" charset="0"/>
              </a:rPr>
              <a:t> </a:t>
            </a:r>
            <a:r>
              <a:rPr lang="en-US" sz="1000" dirty="0">
                <a:solidFill>
                  <a:srgbClr val="332D2B"/>
                </a:solidFill>
                <a:ea typeface="Calibri" panose="020F0502020204030204" pitchFamily="34" charset="0"/>
              </a:rPr>
              <a:t>wharf, tunnel,</a:t>
            </a:r>
            <a:r>
              <a:rPr lang="en-US" sz="1000" spc="-15" dirty="0">
                <a:solidFill>
                  <a:srgbClr val="332D2B"/>
                </a:solidFill>
                <a:ea typeface="Calibri" panose="020F0502020204030204" pitchFamily="34" charset="0"/>
              </a:rPr>
              <a:t> </a:t>
            </a:r>
            <a:r>
              <a:rPr lang="en-US" sz="1000" dirty="0">
                <a:solidFill>
                  <a:srgbClr val="332D2B"/>
                </a:solidFill>
                <a:ea typeface="Calibri" panose="020F0502020204030204" pitchFamily="34" charset="0"/>
              </a:rPr>
              <a:t>pumping</a:t>
            </a:r>
            <a:r>
              <a:rPr lang="en-US" sz="1000" spc="-110" dirty="0">
                <a:solidFill>
                  <a:srgbClr val="332D2B"/>
                </a:solidFill>
                <a:ea typeface="Calibri" panose="020F0502020204030204" pitchFamily="34" charset="0"/>
              </a:rPr>
              <a:t> </a:t>
            </a:r>
            <a:r>
              <a:rPr lang="en-US" sz="1000" dirty="0">
                <a:solidFill>
                  <a:srgbClr val="332D2B"/>
                </a:solidFill>
                <a:ea typeface="Calibri" panose="020F0502020204030204" pitchFamily="34" charset="0"/>
              </a:rPr>
              <a:t>station,</a:t>
            </a:r>
            <a:r>
              <a:rPr lang="en-US" sz="1000" spc="-25" dirty="0">
                <a:solidFill>
                  <a:srgbClr val="332D2B"/>
                </a:solidFill>
                <a:ea typeface="Calibri" panose="020F0502020204030204" pitchFamily="34" charset="0"/>
              </a:rPr>
              <a:t> </a:t>
            </a:r>
            <a:r>
              <a:rPr lang="en-US" sz="1000" dirty="0">
                <a:solidFill>
                  <a:srgbClr val="332D2B"/>
                </a:solidFill>
                <a:ea typeface="Calibri" panose="020F0502020204030204" pitchFamily="34" charset="0"/>
              </a:rPr>
              <a:t>substation,</a:t>
            </a:r>
            <a:r>
              <a:rPr lang="en-US" sz="1000" spc="5" dirty="0">
                <a:solidFill>
                  <a:srgbClr val="332D2B"/>
                </a:solidFill>
                <a:ea typeface="Calibri" panose="020F0502020204030204" pitchFamily="34" charset="0"/>
              </a:rPr>
              <a:t> </a:t>
            </a:r>
            <a:r>
              <a:rPr lang="en-US" sz="1000" dirty="0">
                <a:solidFill>
                  <a:srgbClr val="332D2B"/>
                </a:solidFill>
                <a:ea typeface="Calibri" panose="020F0502020204030204" pitchFamily="34" charset="0"/>
              </a:rPr>
              <a:t>the</a:t>
            </a:r>
            <a:r>
              <a:rPr lang="en-US" sz="1000" spc="-30" dirty="0">
                <a:solidFill>
                  <a:srgbClr val="332D2B"/>
                </a:solidFill>
                <a:ea typeface="Calibri" panose="020F0502020204030204" pitchFamily="34" charset="0"/>
              </a:rPr>
              <a:t> </a:t>
            </a:r>
            <a:r>
              <a:rPr lang="en-US" sz="1000" dirty="0">
                <a:solidFill>
                  <a:srgbClr val="332D2B"/>
                </a:solidFill>
                <a:ea typeface="Calibri" panose="020F0502020204030204" pitchFamily="34" charset="0"/>
              </a:rPr>
              <a:t>military base etc.</a:t>
            </a:r>
            <a:r>
              <a:rPr lang="en-US" sz="1000" spc="-70" dirty="0">
                <a:solidFill>
                  <a:srgbClr val="332D2B"/>
                </a:solidFill>
                <a:ea typeface="Calibri" panose="020F0502020204030204" pitchFamily="34" charset="0"/>
              </a:rPr>
              <a:t> </a:t>
            </a:r>
            <a:r>
              <a:rPr lang="en-US" sz="1000" dirty="0">
                <a:solidFill>
                  <a:srgbClr val="332D2B"/>
                </a:solidFill>
                <a:ea typeface="Calibri" panose="020F0502020204030204" pitchFamily="34" charset="0"/>
              </a:rPr>
              <a:t>Zone</a:t>
            </a:r>
            <a:r>
              <a:rPr lang="en-US" sz="1000" spc="30" dirty="0">
                <a:solidFill>
                  <a:srgbClr val="332D2B"/>
                </a:solidFill>
                <a:ea typeface="Calibri" panose="020F0502020204030204" pitchFamily="34" charset="0"/>
              </a:rPr>
              <a:t> </a:t>
            </a:r>
            <a:r>
              <a:rPr lang="en-US" sz="1000" spc="35" dirty="0">
                <a:solidFill>
                  <a:srgbClr val="332D2B"/>
                </a:solidFill>
                <a:ea typeface="Calibri" panose="020F0502020204030204" pitchFamily="34" charset="0"/>
              </a:rPr>
              <a:t>I </a:t>
            </a:r>
            <a:r>
              <a:rPr lang="en-US" sz="1000" dirty="0">
                <a:solidFill>
                  <a:srgbClr val="332D2B"/>
                </a:solidFill>
                <a:ea typeface="Calibri" panose="020F0502020204030204" pitchFamily="34" charset="0"/>
              </a:rPr>
              <a:t>and</a:t>
            </a:r>
            <a:r>
              <a:rPr lang="en-US" sz="1000" spc="-40" dirty="0">
                <a:solidFill>
                  <a:srgbClr val="332D2B"/>
                </a:solidFill>
                <a:ea typeface="Calibri" panose="020F0502020204030204" pitchFamily="34" charset="0"/>
              </a:rPr>
              <a:t> </a:t>
            </a:r>
            <a:r>
              <a:rPr lang="en-US" sz="1000" dirty="0">
                <a:solidFill>
                  <a:srgbClr val="332D2B"/>
                </a:solidFill>
                <a:ea typeface="Calibri" panose="020F0502020204030204" pitchFamily="34" charset="0"/>
              </a:rPr>
              <a:t>Zone</a:t>
            </a:r>
            <a:r>
              <a:rPr lang="en-US" sz="1000" spc="45" dirty="0">
                <a:solidFill>
                  <a:srgbClr val="332D2B"/>
                </a:solidFill>
                <a:ea typeface="Calibri" panose="020F0502020204030204" pitchFamily="34" charset="0"/>
              </a:rPr>
              <a:t> </a:t>
            </a:r>
            <a:r>
              <a:rPr lang="en-US" sz="1000" dirty="0">
                <a:solidFill>
                  <a:srgbClr val="332D2B"/>
                </a:solidFill>
                <a:ea typeface="Calibri" panose="020F0502020204030204" pitchFamily="34" charset="0"/>
              </a:rPr>
              <a:t>II</a:t>
            </a:r>
            <a:r>
              <a:rPr lang="en-US" sz="1000" spc="-115" dirty="0">
                <a:solidFill>
                  <a:srgbClr val="332D2B"/>
                </a:solidFill>
                <a:ea typeface="Calibri" panose="020F0502020204030204" pitchFamily="34" charset="0"/>
              </a:rPr>
              <a:t> </a:t>
            </a:r>
            <a:r>
              <a:rPr lang="en-US" sz="1000" dirty="0">
                <a:solidFill>
                  <a:srgbClr val="332D2B"/>
                </a:solidFill>
                <a:ea typeface="Calibri" panose="020F0502020204030204" pitchFamily="34" charset="0"/>
              </a:rPr>
              <a:t>Hazardous</a:t>
            </a:r>
            <a:r>
              <a:rPr lang="en-US" sz="1000" spc="-45" dirty="0">
                <a:solidFill>
                  <a:srgbClr val="332D2B"/>
                </a:solidFill>
                <a:ea typeface="Calibri" panose="020F0502020204030204" pitchFamily="34" charset="0"/>
              </a:rPr>
              <a:t> </a:t>
            </a:r>
            <a:r>
              <a:rPr lang="en-US" sz="1000" dirty="0">
                <a:solidFill>
                  <a:srgbClr val="332D2B"/>
                </a:solidFill>
                <a:ea typeface="Calibri" panose="020F0502020204030204" pitchFamily="34" charset="0"/>
              </a:rPr>
              <a:t>Locations, Zone</a:t>
            </a:r>
            <a:r>
              <a:rPr lang="en-US" sz="1000" spc="15" dirty="0">
                <a:solidFill>
                  <a:srgbClr val="332D2B"/>
                </a:solidFill>
                <a:ea typeface="Calibri" panose="020F0502020204030204" pitchFamily="34" charset="0"/>
              </a:rPr>
              <a:t> </a:t>
            </a:r>
            <a:r>
              <a:rPr lang="en-US" sz="1000" dirty="0">
                <a:solidFill>
                  <a:srgbClr val="332D2B"/>
                </a:solidFill>
                <a:ea typeface="Calibri" panose="020F0502020204030204" pitchFamily="34" charset="0"/>
              </a:rPr>
              <a:t>20,</a:t>
            </a:r>
            <a:r>
              <a:rPr lang="en-US" sz="1000" spc="-75" dirty="0">
                <a:solidFill>
                  <a:srgbClr val="332D2B"/>
                </a:solidFill>
                <a:ea typeface="Calibri" panose="020F0502020204030204" pitchFamily="34" charset="0"/>
              </a:rPr>
              <a:t> </a:t>
            </a:r>
            <a:r>
              <a:rPr lang="en-US" sz="1000" dirty="0">
                <a:solidFill>
                  <a:srgbClr val="332D2B"/>
                </a:solidFill>
                <a:ea typeface="Calibri" panose="020F0502020204030204" pitchFamily="34" charset="0"/>
              </a:rPr>
              <a:t>Zone</a:t>
            </a:r>
            <a:r>
              <a:rPr lang="en-US" sz="1000" spc="-10" dirty="0">
                <a:solidFill>
                  <a:srgbClr val="332D2B"/>
                </a:solidFill>
                <a:ea typeface="Calibri" panose="020F0502020204030204" pitchFamily="34" charset="0"/>
              </a:rPr>
              <a:t> </a:t>
            </a:r>
            <a:r>
              <a:rPr lang="en-US" sz="1000" dirty="0">
                <a:solidFill>
                  <a:srgbClr val="332D2B"/>
                </a:solidFill>
                <a:ea typeface="Calibri" panose="020F0502020204030204" pitchFamily="34" charset="0"/>
              </a:rPr>
              <a:t>21,</a:t>
            </a:r>
            <a:r>
              <a:rPr lang="en-US" sz="1000" spc="-35" dirty="0">
                <a:solidFill>
                  <a:srgbClr val="332D2B"/>
                </a:solidFill>
                <a:ea typeface="Calibri" panose="020F0502020204030204" pitchFamily="34" charset="0"/>
              </a:rPr>
              <a:t> </a:t>
            </a:r>
            <a:r>
              <a:rPr lang="en-US" sz="1000" dirty="0">
                <a:solidFill>
                  <a:srgbClr val="332D2B"/>
                </a:solidFill>
                <a:ea typeface="Calibri" panose="020F0502020204030204" pitchFamily="34" charset="0"/>
              </a:rPr>
              <a:t>Zone</a:t>
            </a:r>
            <a:r>
              <a:rPr lang="en-US" sz="1000" spc="15" dirty="0">
                <a:solidFill>
                  <a:srgbClr val="332D2B"/>
                </a:solidFill>
                <a:ea typeface="Calibri" panose="020F0502020204030204" pitchFamily="34" charset="0"/>
              </a:rPr>
              <a:t> </a:t>
            </a:r>
            <a:r>
              <a:rPr lang="en-US" sz="1000" dirty="0">
                <a:solidFill>
                  <a:srgbClr val="332D2B"/>
                </a:solidFill>
                <a:ea typeface="Calibri" panose="020F0502020204030204" pitchFamily="34" charset="0"/>
              </a:rPr>
              <a:t>22</a:t>
            </a:r>
            <a:r>
              <a:rPr lang="en-US" sz="1000" spc="-25" dirty="0">
                <a:solidFill>
                  <a:srgbClr val="332D2B"/>
                </a:solidFill>
                <a:ea typeface="Calibri" panose="020F0502020204030204" pitchFamily="34" charset="0"/>
              </a:rPr>
              <a:t> </a:t>
            </a:r>
            <a:r>
              <a:rPr lang="en-US" sz="1000" dirty="0">
                <a:solidFill>
                  <a:srgbClr val="332D2B"/>
                </a:solidFill>
                <a:ea typeface="Calibri" panose="020F0502020204030204" pitchFamily="34" charset="0"/>
              </a:rPr>
              <a:t>and</a:t>
            </a:r>
            <a:r>
              <a:rPr lang="en-US" sz="1000" spc="25" dirty="0">
                <a:solidFill>
                  <a:srgbClr val="332D2B"/>
                </a:solidFill>
                <a:ea typeface="Calibri" panose="020F0502020204030204" pitchFamily="34" charset="0"/>
              </a:rPr>
              <a:t> </a:t>
            </a:r>
            <a:r>
              <a:rPr lang="en-US" sz="1000" dirty="0">
                <a:solidFill>
                  <a:srgbClr val="332D2B"/>
                </a:solidFill>
                <a:ea typeface="Calibri" panose="020F0502020204030204" pitchFamily="34" charset="0"/>
              </a:rPr>
              <a:t>II</a:t>
            </a:r>
            <a:r>
              <a:rPr lang="en-US" sz="1000" spc="-220" dirty="0">
                <a:solidFill>
                  <a:srgbClr val="332D2B"/>
                </a:solidFill>
                <a:ea typeface="Calibri" panose="020F0502020204030204" pitchFamily="34" charset="0"/>
              </a:rPr>
              <a:t> </a:t>
            </a:r>
            <a:r>
              <a:rPr lang="en-US" sz="1000" dirty="0">
                <a:solidFill>
                  <a:srgbClr val="332D2B"/>
                </a:solidFill>
                <a:ea typeface="Calibri" panose="020F0502020204030204" pitchFamily="34" charset="0"/>
              </a:rPr>
              <a:t>A,</a:t>
            </a:r>
            <a:r>
              <a:rPr lang="en-US" sz="1000" spc="95" dirty="0">
                <a:solidFill>
                  <a:srgbClr val="332D2B"/>
                </a:solidFill>
                <a:ea typeface="Calibri" panose="020F0502020204030204" pitchFamily="34" charset="0"/>
              </a:rPr>
              <a:t> </a:t>
            </a:r>
            <a:r>
              <a:rPr lang="en-US" sz="1000" dirty="0">
                <a:solidFill>
                  <a:srgbClr val="332D2B"/>
                </a:solidFill>
                <a:ea typeface="Calibri" panose="020F0502020204030204" pitchFamily="34" charset="0"/>
              </a:rPr>
              <a:t>lIB,</a:t>
            </a:r>
            <a:r>
              <a:rPr lang="en-US" sz="1000" spc="-50" dirty="0">
                <a:solidFill>
                  <a:srgbClr val="332D2B"/>
                </a:solidFill>
                <a:ea typeface="Calibri" panose="020F0502020204030204" pitchFamily="34" charset="0"/>
              </a:rPr>
              <a:t> </a:t>
            </a:r>
            <a:r>
              <a:rPr lang="en-US" sz="1000" dirty="0">
                <a:solidFill>
                  <a:srgbClr val="332D2B"/>
                </a:solidFill>
                <a:ea typeface="Calibri" panose="020F0502020204030204" pitchFamily="34" charset="0"/>
              </a:rPr>
              <a:t>IIC</a:t>
            </a:r>
            <a:r>
              <a:rPr lang="en-US" sz="1000" spc="-130" dirty="0">
                <a:solidFill>
                  <a:srgbClr val="332D2B"/>
                </a:solidFill>
                <a:ea typeface="Calibri" panose="020F0502020204030204" pitchFamily="34" charset="0"/>
              </a:rPr>
              <a:t> </a:t>
            </a:r>
            <a:r>
              <a:rPr lang="en-US" sz="1000" dirty="0">
                <a:solidFill>
                  <a:srgbClr val="332D2B"/>
                </a:solidFill>
                <a:ea typeface="Calibri" panose="020F0502020204030204" pitchFamily="34" charset="0"/>
              </a:rPr>
              <a:t>explosive</a:t>
            </a:r>
            <a:r>
              <a:rPr lang="en-US" sz="1000" spc="-15" dirty="0">
                <a:solidFill>
                  <a:srgbClr val="332D2B"/>
                </a:solidFill>
                <a:ea typeface="Calibri" panose="020F0502020204030204" pitchFamily="34" charset="0"/>
              </a:rPr>
              <a:t> </a:t>
            </a:r>
            <a:r>
              <a:rPr lang="en-US" sz="1000" dirty="0">
                <a:solidFill>
                  <a:srgbClr val="332D2B"/>
                </a:solidFill>
                <a:ea typeface="Calibri" panose="020F0502020204030204" pitchFamily="34" charset="0"/>
              </a:rPr>
              <a:t>gas</a:t>
            </a:r>
            <a:r>
              <a:rPr lang="en-US" sz="1000" spc="-50" dirty="0">
                <a:solidFill>
                  <a:srgbClr val="332D2B"/>
                </a:solidFill>
                <a:ea typeface="Calibri" panose="020F0502020204030204" pitchFamily="34" charset="0"/>
              </a:rPr>
              <a:t> </a:t>
            </a:r>
            <a:r>
              <a:rPr lang="en-US" sz="1000" dirty="0" smtClean="0">
                <a:solidFill>
                  <a:srgbClr val="332D2B"/>
                </a:solidFill>
                <a:ea typeface="Calibri" panose="020F0502020204030204" pitchFamily="34" charset="0"/>
              </a:rPr>
              <a:t>atmosphere.</a:t>
            </a:r>
            <a:endParaRPr lang="en-US" sz="1000" dirty="0">
              <a:ea typeface="Calibri" panose="020F0502020204030204" pitchFamily="34" charset="0"/>
            </a:endParaRPr>
          </a:p>
          <a:p>
            <a:pPr eaLnBrk="0" hangingPunct="0"/>
            <a:endParaRPr lang="en-US" sz="1000" dirty="0" smtClean="0">
              <a:solidFill>
                <a:srgbClr val="2B9159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eaLnBrk="0" hangingPunct="0"/>
            <a:r>
              <a:rPr lang="en-US" sz="1000" dirty="0" smtClean="0">
                <a:solidFill>
                  <a:srgbClr val="2B9159"/>
                </a:solidFill>
                <a:ea typeface="Calibri" panose="020F0502020204030204" pitchFamily="34" charset="0"/>
                <a:cs typeface="Arial" panose="020B0604020202020204" pitchFamily="34" charset="0"/>
              </a:rPr>
              <a:t>Standard </a:t>
            </a:r>
            <a:endParaRPr lang="en-US" sz="1000" dirty="0">
              <a:solidFill>
                <a:srgbClr val="2B9159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eaLnBrk="0" hangingPunct="0"/>
            <a:r>
              <a:rPr lang="en-US" sz="1000" dirty="0" smtClean="0"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en-US" sz="1000" spc="-85" dirty="0" smtClean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000" dirty="0">
                <a:ea typeface="Calibri" panose="020F0502020204030204" pitchFamily="34" charset="0"/>
                <a:cs typeface="Arial" panose="020B0604020202020204" pitchFamily="34" charset="0"/>
              </a:rPr>
              <a:t>drawings, technical</a:t>
            </a:r>
            <a:r>
              <a:rPr lang="en-US" sz="1000" spc="-3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000" dirty="0">
                <a:ea typeface="Calibri" panose="020F0502020204030204" pitchFamily="34" charset="0"/>
                <a:cs typeface="Arial" panose="020B0604020202020204" pitchFamily="34" charset="0"/>
              </a:rPr>
              <a:t>documents</a:t>
            </a:r>
            <a:r>
              <a:rPr lang="en-US" sz="1000" spc="5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000" dirty="0"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en-US" sz="1000" spc="-8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000" dirty="0"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en-US" sz="1000" spc="-45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000" dirty="0">
                <a:ea typeface="Calibri" panose="020F0502020204030204" pitchFamily="34" charset="0"/>
                <a:cs typeface="Arial" panose="020B0604020202020204" pitchFamily="34" charset="0"/>
              </a:rPr>
              <a:t>samples</a:t>
            </a:r>
            <a:r>
              <a:rPr lang="en-US" sz="1000" spc="1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000" dirty="0"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  <a:r>
              <a:rPr lang="en-US" sz="1000" spc="-9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000" dirty="0">
                <a:ea typeface="Calibri" panose="020F0502020204030204" pitchFamily="34" charset="0"/>
                <a:cs typeface="Arial" panose="020B0604020202020204" pitchFamily="34" charset="0"/>
              </a:rPr>
              <a:t>verified</a:t>
            </a:r>
            <a:r>
              <a:rPr lang="en-US" sz="1000" spc="-1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000" dirty="0"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en-US" sz="1000" spc="-8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000" dirty="0">
                <a:ea typeface="Calibri" panose="020F0502020204030204" pitchFamily="34" charset="0"/>
                <a:cs typeface="Arial" panose="020B0604020202020204" pitchFamily="34" charset="0"/>
              </a:rPr>
              <a:t>certified</a:t>
            </a:r>
            <a:r>
              <a:rPr lang="en-US" sz="1000" spc="-4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000" dirty="0">
                <a:ea typeface="Calibri" panose="020F0502020204030204" pitchFamily="34" charset="0"/>
                <a:cs typeface="Arial" panose="020B0604020202020204" pitchFamily="34" charset="0"/>
              </a:rPr>
              <a:t>according</a:t>
            </a:r>
            <a:r>
              <a:rPr lang="en-US" sz="1000" spc="-4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000" dirty="0"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en-US" sz="1000" spc="-105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000" dirty="0">
                <a:ea typeface="Calibri" panose="020F0502020204030204" pitchFamily="34" charset="0"/>
                <a:cs typeface="Arial" panose="020B0604020202020204" pitchFamily="34" charset="0"/>
              </a:rPr>
              <a:t>stands</a:t>
            </a:r>
            <a:r>
              <a:rPr lang="en-US" sz="1000" spc="-6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000" dirty="0">
                <a:ea typeface="Calibri" panose="020F0502020204030204" pitchFamily="34" charset="0"/>
                <a:cs typeface="Arial" panose="020B0604020202020204" pitchFamily="34" charset="0"/>
              </a:rPr>
              <a:t>for safety</a:t>
            </a:r>
            <a:r>
              <a:rPr lang="en-US" sz="1000" spc="-35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000" dirty="0">
                <a:ea typeface="Calibri" panose="020F0502020204030204" pitchFamily="34" charset="0"/>
                <a:cs typeface="Arial" panose="020B0604020202020204" pitchFamily="34" charset="0"/>
              </a:rPr>
              <a:t>as</a:t>
            </a:r>
            <a:r>
              <a:rPr lang="en-US" sz="1000" spc="-95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000" dirty="0" smtClean="0">
                <a:ea typeface="Calibri" panose="020F0502020204030204" pitchFamily="34" charset="0"/>
                <a:cs typeface="Arial" panose="020B0604020202020204" pitchFamily="34" charset="0"/>
              </a:rPr>
              <a:t>below:</a:t>
            </a:r>
          </a:p>
          <a:p>
            <a:pPr eaLnBrk="0" hangingPunct="0"/>
            <a:r>
              <a:rPr lang="en-US" sz="1000" dirty="0" smtClean="0">
                <a:solidFill>
                  <a:srgbClr val="332D2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EN60079-0-20</a:t>
            </a:r>
            <a:r>
              <a:rPr lang="en-US" sz="1000" spc="60" dirty="0" smtClean="0">
                <a:solidFill>
                  <a:srgbClr val="332D2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en-US" sz="1000" dirty="0" smtClean="0">
                <a:solidFill>
                  <a:srgbClr val="332D2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0</a:t>
            </a:r>
            <a:r>
              <a:rPr lang="en-US" sz="1000" spc="-175" dirty="0" smtClean="0">
                <a:solidFill>
                  <a:srgbClr val="332D2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000" dirty="0">
                <a:solidFill>
                  <a:srgbClr val="332D2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explosive</a:t>
            </a:r>
            <a:r>
              <a:rPr lang="en-US" sz="1000" spc="140" dirty="0">
                <a:solidFill>
                  <a:srgbClr val="332D2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000" dirty="0">
                <a:solidFill>
                  <a:srgbClr val="332D2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atmospheres</a:t>
            </a:r>
            <a:r>
              <a:rPr lang="en-US" sz="1000" spc="-5" dirty="0">
                <a:solidFill>
                  <a:srgbClr val="332D2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000" dirty="0">
                <a:solidFill>
                  <a:srgbClr val="332D2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Part</a:t>
            </a:r>
            <a:r>
              <a:rPr lang="en-US" sz="1000" spc="-115" dirty="0">
                <a:solidFill>
                  <a:srgbClr val="332D2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000" dirty="0">
                <a:solidFill>
                  <a:srgbClr val="332D2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1:</a:t>
            </a:r>
            <a:r>
              <a:rPr lang="en-US" sz="1000" spc="-215" dirty="0">
                <a:solidFill>
                  <a:srgbClr val="332D2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000" dirty="0">
                <a:solidFill>
                  <a:srgbClr val="332D2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Equipment-General</a:t>
            </a:r>
            <a:r>
              <a:rPr lang="en-US" sz="1000" spc="-30" dirty="0">
                <a:solidFill>
                  <a:srgbClr val="332D2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000" dirty="0" smtClean="0">
                <a:solidFill>
                  <a:srgbClr val="332D2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requirements</a:t>
            </a:r>
            <a:endParaRPr lang="en-US" sz="10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eaLnBrk="0" hangingPunct="0"/>
            <a:r>
              <a:rPr lang="en-US" sz="1000" dirty="0" smtClean="0">
                <a:solidFill>
                  <a:srgbClr val="332D2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EN60079-0-20</a:t>
            </a:r>
            <a:r>
              <a:rPr lang="en-US" sz="1000" spc="60" dirty="0" smtClean="0">
                <a:solidFill>
                  <a:srgbClr val="332D2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en-US" sz="1000" dirty="0" smtClean="0">
                <a:solidFill>
                  <a:srgbClr val="332D2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0</a:t>
            </a:r>
            <a:r>
              <a:rPr lang="en-US" sz="1000" spc="-145" dirty="0" smtClean="0">
                <a:solidFill>
                  <a:srgbClr val="332D2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000" dirty="0">
                <a:solidFill>
                  <a:srgbClr val="332D2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explosive</a:t>
            </a:r>
            <a:r>
              <a:rPr lang="en-US" sz="1000" spc="225" dirty="0">
                <a:solidFill>
                  <a:srgbClr val="332D2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000" dirty="0">
                <a:solidFill>
                  <a:srgbClr val="332D2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atmospheres</a:t>
            </a:r>
            <a:r>
              <a:rPr lang="en-US" sz="1000" spc="60" dirty="0">
                <a:solidFill>
                  <a:srgbClr val="332D2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000" dirty="0">
                <a:solidFill>
                  <a:srgbClr val="332D2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Part</a:t>
            </a:r>
            <a:r>
              <a:rPr lang="en-US" sz="1000" spc="-130" dirty="0">
                <a:solidFill>
                  <a:srgbClr val="332D2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000" dirty="0">
                <a:solidFill>
                  <a:srgbClr val="332D2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3:</a:t>
            </a:r>
            <a:r>
              <a:rPr lang="en-US" sz="1000" spc="-120" dirty="0">
                <a:solidFill>
                  <a:srgbClr val="332D2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000" dirty="0">
                <a:solidFill>
                  <a:srgbClr val="332D2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Equipment</a:t>
            </a:r>
            <a:r>
              <a:rPr lang="en-US" sz="1000" spc="-15" dirty="0">
                <a:solidFill>
                  <a:srgbClr val="332D2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000" dirty="0">
                <a:solidFill>
                  <a:srgbClr val="332D2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protection</a:t>
            </a:r>
            <a:r>
              <a:rPr lang="en-US" sz="1000" spc="-65" dirty="0">
                <a:solidFill>
                  <a:srgbClr val="332D2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000" dirty="0">
                <a:solidFill>
                  <a:srgbClr val="332D2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by</a:t>
            </a:r>
            <a:r>
              <a:rPr lang="en-US" sz="1000" spc="-80" dirty="0">
                <a:solidFill>
                  <a:srgbClr val="332D2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000" dirty="0">
                <a:solidFill>
                  <a:srgbClr val="332D2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increased</a:t>
            </a:r>
            <a:r>
              <a:rPr lang="en-US" sz="1000" spc="-70" dirty="0">
                <a:solidFill>
                  <a:srgbClr val="332D2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000" dirty="0">
                <a:solidFill>
                  <a:srgbClr val="332D2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safety</a:t>
            </a:r>
            <a:r>
              <a:rPr lang="en-US" sz="1000" spc="-65" dirty="0">
                <a:solidFill>
                  <a:srgbClr val="332D2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000" dirty="0">
                <a:solidFill>
                  <a:srgbClr val="332D2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"e" </a:t>
            </a:r>
            <a:endParaRPr lang="en-US" sz="1000" dirty="0" smtClean="0">
              <a:solidFill>
                <a:srgbClr val="332D2B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eaLnBrk="0" hangingPunct="0"/>
            <a:r>
              <a:rPr lang="en-US" sz="1000" dirty="0" smtClean="0">
                <a:solidFill>
                  <a:srgbClr val="332D2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EN60079-18-2004</a:t>
            </a:r>
            <a:r>
              <a:rPr lang="en-US" sz="1000" spc="-50" dirty="0" smtClean="0">
                <a:solidFill>
                  <a:srgbClr val="332D2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000" dirty="0">
                <a:solidFill>
                  <a:srgbClr val="332D2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Electrical</a:t>
            </a:r>
            <a:r>
              <a:rPr lang="en-US" sz="1000" spc="-130" dirty="0">
                <a:solidFill>
                  <a:srgbClr val="332D2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000" dirty="0">
                <a:solidFill>
                  <a:srgbClr val="332D2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apparatus</a:t>
            </a:r>
            <a:r>
              <a:rPr lang="en-US" sz="1000" spc="-125" dirty="0">
                <a:solidFill>
                  <a:srgbClr val="332D2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000" dirty="0">
                <a:solidFill>
                  <a:srgbClr val="332D2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en-US" sz="1000" spc="-120" dirty="0">
                <a:solidFill>
                  <a:srgbClr val="332D2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000" dirty="0">
                <a:solidFill>
                  <a:srgbClr val="332D2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explosive</a:t>
            </a:r>
            <a:r>
              <a:rPr lang="en-US" sz="1000" spc="-100" dirty="0">
                <a:solidFill>
                  <a:srgbClr val="332D2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000" dirty="0">
                <a:solidFill>
                  <a:srgbClr val="332D2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gas</a:t>
            </a:r>
            <a:r>
              <a:rPr lang="en-US" sz="1000" spc="-150" dirty="0">
                <a:solidFill>
                  <a:srgbClr val="332D2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000" dirty="0">
                <a:solidFill>
                  <a:srgbClr val="332D2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atmosphere</a:t>
            </a:r>
            <a:r>
              <a:rPr lang="en-US" sz="1000" spc="-100" dirty="0">
                <a:solidFill>
                  <a:srgbClr val="332D2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000" dirty="0">
                <a:solidFill>
                  <a:srgbClr val="332D2B"/>
                </a:solidFill>
                <a:ea typeface="Calibri" panose="020F0502020204030204" pitchFamily="34" charset="0"/>
                <a:cs typeface="Arial" panose="020B0604020202020204" pitchFamily="34" charset="0"/>
              </a:rPr>
              <a:t>9: Encapsulation</a:t>
            </a:r>
            <a:endParaRPr lang="en-US" sz="10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eaLnBrk="0" hangingPunct="0"/>
            <a:endParaRPr lang="en-US" sz="1000" dirty="0">
              <a:latin typeface="+mj-lt"/>
              <a:ea typeface="Calibri" panose="020F0502020204030204" pitchFamily="34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513715" y="1689342"/>
            <a:ext cx="6203001" cy="3694881"/>
            <a:chOff x="723921" y="1336632"/>
            <a:chExt cx="6203001" cy="3694881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763" y="2000242"/>
              <a:ext cx="682418" cy="1537464"/>
            </a:xfrm>
            <a:prstGeom prst="rect">
              <a:avLst/>
            </a:prstGeom>
          </p:spPr>
        </p:pic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71054" y="2091394"/>
              <a:ext cx="687161" cy="1446312"/>
            </a:xfrm>
            <a:prstGeom prst="rect">
              <a:avLst/>
            </a:prstGeom>
          </p:spPr>
        </p:pic>
        <p:pic>
          <p:nvPicPr>
            <p:cNvPr id="42" name="Picture 41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749887" y="2582061"/>
              <a:ext cx="3018787" cy="489750"/>
            </a:xfrm>
            <a:prstGeom prst="rect">
              <a:avLst/>
            </a:prstGeom>
          </p:spPr>
        </p:pic>
        <p:sp>
          <p:nvSpPr>
            <p:cNvPr id="25" name="TextBox 24"/>
            <p:cNvSpPr txBox="1"/>
            <p:nvPr/>
          </p:nvSpPr>
          <p:spPr>
            <a:xfrm>
              <a:off x="723921" y="1336632"/>
              <a:ext cx="164464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i="1" dirty="0" smtClean="0">
                  <a:solidFill>
                    <a:srgbClr val="2B9159"/>
                  </a:solidFill>
                </a:rPr>
                <a:t>Wago</a:t>
              </a:r>
              <a:r>
                <a:rPr lang="en-US" sz="1200" i="1" dirty="0" smtClean="0">
                  <a:solidFill>
                    <a:srgbClr val="2B9159"/>
                  </a:solidFill>
                </a:rPr>
                <a:t> </a:t>
              </a:r>
            </a:p>
            <a:p>
              <a:r>
                <a:rPr lang="en-US" sz="1000" dirty="0" smtClean="0"/>
                <a:t>Easy Connectors</a:t>
              </a:r>
            </a:p>
            <a:p>
              <a:r>
                <a:rPr lang="en-US" sz="1000" dirty="0"/>
                <a:t>Easy </a:t>
              </a:r>
              <a:r>
                <a:rPr lang="en-US" sz="1000" dirty="0" smtClean="0"/>
                <a:t>Rewiring, Cost </a:t>
              </a:r>
              <a:r>
                <a:rPr lang="en-US" sz="1000" dirty="0"/>
                <a:t>Saving</a:t>
              </a:r>
            </a:p>
          </p:txBody>
        </p:sp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3921" y="4209448"/>
              <a:ext cx="1163823" cy="822065"/>
            </a:xfrm>
            <a:prstGeom prst="rect">
              <a:avLst/>
            </a:prstGeom>
          </p:spPr>
        </p:pic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120696" y="4209448"/>
              <a:ext cx="987875" cy="739757"/>
            </a:xfrm>
            <a:prstGeom prst="rect">
              <a:avLst/>
            </a:prstGeom>
          </p:spPr>
        </p:pic>
        <p:sp>
          <p:nvSpPr>
            <p:cNvPr id="48" name="Rectangle 47"/>
            <p:cNvSpPr/>
            <p:nvPr/>
          </p:nvSpPr>
          <p:spPr>
            <a:xfrm>
              <a:off x="3783222" y="4236106"/>
              <a:ext cx="3143700" cy="586314"/>
            </a:xfrm>
            <a:prstGeom prst="rect">
              <a:avLst/>
            </a:prstGeom>
            <a:solidFill>
              <a:srgbClr val="75B792"/>
            </a:solidFill>
          </p:spPr>
          <p:txBody>
            <a:bodyPr wrap="square">
              <a:spAutoFit/>
            </a:bodyPr>
            <a:lstStyle/>
            <a:p>
              <a:pPr>
                <a:lnSpc>
                  <a:spcPct val="107000"/>
                </a:lnSpc>
              </a:pPr>
              <a:r>
                <a:rPr lang="en-US" sz="1000" dirty="0">
                  <a:solidFill>
                    <a:schemeClr val="bg1"/>
                  </a:solidFill>
                  <a:latin typeface="+mj-lt"/>
                  <a:ea typeface="Calibri" panose="020F0502020204030204" pitchFamily="34" charset="0"/>
                  <a:cs typeface="OpenSans-Regular"/>
                </a:rPr>
                <a:t>Each fixture has end cap with one gland </a:t>
              </a:r>
              <a:r>
                <a:rPr lang="en-US" sz="1000" dirty="0" smtClean="0">
                  <a:solidFill>
                    <a:schemeClr val="bg1"/>
                  </a:solidFill>
                  <a:latin typeface="+mj-lt"/>
                  <a:ea typeface="Calibri" panose="020F0502020204030204" pitchFamily="34" charset="0"/>
                  <a:cs typeface="OpenSans-Regular"/>
                </a:rPr>
                <a:t>and two </a:t>
              </a:r>
              <a:r>
                <a:rPr lang="en-US" sz="1000" dirty="0">
                  <a:solidFill>
                    <a:schemeClr val="bg1"/>
                  </a:solidFill>
                  <a:latin typeface="+mj-lt"/>
                  <a:ea typeface="Calibri" panose="020F0502020204030204" pitchFamily="34" charset="0"/>
                  <a:cs typeface="OpenSans-Regular"/>
                </a:rPr>
                <a:t>glands </a:t>
              </a:r>
              <a:r>
                <a:rPr lang="en-US" sz="1000" dirty="0" smtClean="0">
                  <a:solidFill>
                    <a:schemeClr val="bg1"/>
                  </a:solidFill>
                  <a:latin typeface="+mj-lt"/>
                  <a:ea typeface="Calibri" panose="020F0502020204030204" pitchFamily="34" charset="0"/>
                  <a:cs typeface="OpenSans-Regular"/>
                </a:rPr>
                <a:t>for options</a:t>
              </a:r>
              <a:r>
                <a:rPr lang="en-US" sz="1000" dirty="0">
                  <a:solidFill>
                    <a:schemeClr val="bg1"/>
                  </a:solidFill>
                  <a:latin typeface="+mj-lt"/>
                  <a:ea typeface="Calibri" panose="020F0502020204030204" pitchFamily="34" charset="0"/>
                  <a:cs typeface="OpenSans-Regular"/>
                </a:rPr>
                <a:t>. It can be open </a:t>
              </a:r>
              <a:r>
                <a:rPr lang="en-US" sz="1000" dirty="0" smtClean="0">
                  <a:solidFill>
                    <a:schemeClr val="bg1"/>
                  </a:solidFill>
                  <a:latin typeface="+mj-lt"/>
                  <a:ea typeface="Calibri" panose="020F0502020204030204" pitchFamily="34" charset="0"/>
                  <a:cs typeface="OpenSans-Regular"/>
                </a:rPr>
                <a:t>very easily</a:t>
              </a:r>
              <a:r>
                <a:rPr lang="en-US" sz="1000" dirty="0">
                  <a:solidFill>
                    <a:schemeClr val="bg1"/>
                  </a:solidFill>
                  <a:latin typeface="+mj-lt"/>
                  <a:ea typeface="Calibri" panose="020F0502020204030204" pitchFamily="34" charset="0"/>
                  <a:cs typeface="OpenSans-Regular"/>
                </a:rPr>
                <a:t>. With </a:t>
              </a:r>
              <a:r>
                <a:rPr lang="en-US" sz="1000" dirty="0" smtClean="0">
                  <a:solidFill>
                    <a:schemeClr val="bg1"/>
                  </a:solidFill>
                  <a:latin typeface="+mj-lt"/>
                  <a:ea typeface="Calibri" panose="020F0502020204030204" pitchFamily="34" charset="0"/>
                  <a:cs typeface="OpenSans-Regular"/>
                </a:rPr>
                <a:t>3x2.5mm, 2 </a:t>
              </a:r>
              <a:r>
                <a:rPr lang="en-US" sz="1000" dirty="0">
                  <a:solidFill>
                    <a:schemeClr val="bg1"/>
                  </a:solidFill>
                  <a:latin typeface="+mj-lt"/>
                  <a:ea typeface="Calibri" panose="020F0502020204030204" pitchFamily="34" charset="0"/>
                  <a:cs typeface="OpenSans-Regular"/>
                </a:rPr>
                <a:t>wire through, it </a:t>
              </a:r>
              <a:r>
                <a:rPr lang="en-US" sz="1000" dirty="0" smtClean="0">
                  <a:solidFill>
                    <a:schemeClr val="bg1"/>
                  </a:solidFill>
                  <a:latin typeface="+mj-lt"/>
                  <a:ea typeface="Calibri" panose="020F0502020204030204" pitchFamily="34" charset="0"/>
                  <a:cs typeface="OpenSans-Regular"/>
                </a:rPr>
                <a:t>is linkable </a:t>
              </a:r>
              <a:r>
                <a:rPr lang="en-US" sz="1000" dirty="0">
                  <a:solidFill>
                    <a:schemeClr val="bg1"/>
                  </a:solidFill>
                  <a:latin typeface="+mj-lt"/>
                  <a:ea typeface="Calibri" panose="020F0502020204030204" pitchFamily="34" charset="0"/>
                  <a:cs typeface="OpenSans-Regular"/>
                </a:rPr>
                <a:t>in series</a:t>
              </a:r>
              <a:endParaRPr lang="en-US" sz="1000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4241963" y="3871719"/>
              <a:ext cx="1614224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>
                  <a:solidFill>
                    <a:srgbClr val="2B915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Linkable in Series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4140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9765</TotalTime>
  <Words>516</Words>
  <Application>Microsoft Office PowerPoint</Application>
  <PresentationFormat>A4 Paper (210x297 mm)</PresentationFormat>
  <Paragraphs>356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宋体</vt:lpstr>
      <vt:lpstr>Arial</vt:lpstr>
      <vt:lpstr>ArialMT,Bold</vt:lpstr>
      <vt:lpstr>Calibri</vt:lpstr>
      <vt:lpstr>OpenSans-Regular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Brief Introduction for EL052</dc:title>
  <dc:creator>Dell</dc:creator>
  <cp:lastModifiedBy>Microsoft</cp:lastModifiedBy>
  <cp:revision>970</cp:revision>
  <cp:lastPrinted>2018-02-12T10:31:38Z</cp:lastPrinted>
  <dcterms:created xsi:type="dcterms:W3CDTF">2014-03-12T04:55:59Z</dcterms:created>
  <dcterms:modified xsi:type="dcterms:W3CDTF">2020-10-21T18:11:44Z</dcterms:modified>
</cp:coreProperties>
</file>